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579" r:id="rId3"/>
    <p:sldId id="606" r:id="rId4"/>
    <p:sldId id="262" r:id="rId5"/>
    <p:sldId id="263" r:id="rId6"/>
    <p:sldId id="516" r:id="rId7"/>
    <p:sldId id="265" r:id="rId8"/>
    <p:sldId id="607" r:id="rId9"/>
    <p:sldId id="558" r:id="rId10"/>
    <p:sldId id="591" r:id="rId11"/>
    <p:sldId id="592" r:id="rId12"/>
    <p:sldId id="593" r:id="rId13"/>
    <p:sldId id="594" r:id="rId14"/>
    <p:sldId id="595" r:id="rId15"/>
    <p:sldId id="596" r:id="rId16"/>
    <p:sldId id="597" r:id="rId17"/>
    <p:sldId id="598" r:id="rId18"/>
    <p:sldId id="609" r:id="rId19"/>
    <p:sldId id="611" r:id="rId20"/>
    <p:sldId id="610" r:id="rId21"/>
    <p:sldId id="612" r:id="rId22"/>
    <p:sldId id="613" r:id="rId23"/>
    <p:sldId id="614" r:id="rId24"/>
    <p:sldId id="599" r:id="rId25"/>
    <p:sldId id="600" r:id="rId26"/>
    <p:sldId id="601" r:id="rId27"/>
    <p:sldId id="602" r:id="rId28"/>
    <p:sldId id="603" r:id="rId29"/>
    <p:sldId id="604" r:id="rId30"/>
    <p:sldId id="362" r:id="rId31"/>
    <p:sldId id="355" r:id="rId32"/>
    <p:sldId id="378" r:id="rId33"/>
    <p:sldId id="390" r:id="rId34"/>
    <p:sldId id="608" r:id="rId35"/>
    <p:sldId id="61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34"/>
    <p:restoredTop sz="96405"/>
  </p:normalViewPr>
  <p:slideViewPr>
    <p:cSldViewPr snapToGrid="0" snapToObjects="1">
      <p:cViewPr varScale="1">
        <p:scale>
          <a:sx n="126" d="100"/>
          <a:sy n="126" d="100"/>
        </p:scale>
        <p:origin x="23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D3653-9E79-5C4D-8011-4255A78CAC35}" type="datetimeFigureOut">
              <a:rPr lang="en-US" smtClean="0"/>
              <a:t>6/23/23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64E20-9EA2-8947-B25E-DCABC392F652}" type="slidenum">
              <a:rPr lang="en-US" smtClean="0"/>
              <a:t>‹#›</a:t>
            </a:fld>
            <a:endParaRPr lang="en-US"/>
          </a:p>
        </p:txBody>
      </p:sp>
    </p:spTree>
    <p:extLst>
      <p:ext uri="{BB962C8B-B14F-4D97-AF65-F5344CB8AC3E}">
        <p14:creationId xmlns:p14="http://schemas.microsoft.com/office/powerpoint/2010/main" val="3456873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166475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317464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726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22598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828841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96682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4199589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C085D8A-9CAE-5C47-9CA8-75814F650544}" type="datetimeFigureOut">
              <a:rPr lang="en-US" smtClean="0"/>
              <a:t>6/23/23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738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6/23/23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70794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6/23/23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04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94206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21175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marL="91440" indent="-91440">
              <a:buFont typeface="Arial" panose="020B0604020202020204" pitchFamily="34" charset="0"/>
              <a:buChar char="•"/>
              <a:defRPr sz="3200" baseline="0"/>
            </a:lvl1pPr>
            <a:lvl2pPr>
              <a:defRPr sz="2800" baseline="0"/>
            </a:lvl2pPr>
            <a:lvl3pPr>
              <a:defRPr sz="2400" baseline="0"/>
            </a:lvl3pPr>
            <a:lvl4pPr>
              <a:defRPr sz="2000" baseline="0"/>
            </a:lvl4pPr>
            <a:lvl5pPr>
              <a:defRPr sz="1600" baseline="0"/>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C085D8A-9CAE-5C47-9CA8-75814F650544}" type="datetimeFigureOut">
              <a:rPr lang="en-US" smtClean="0"/>
              <a:t>6/23/23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4140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085D8A-9CAE-5C47-9CA8-75814F650544}" type="datetimeFigureOut">
              <a:rPr lang="en-US" smtClean="0"/>
              <a:t>6/23/23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3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085D8A-9CAE-5C47-9CA8-75814F650544}" type="datetimeFigureOut">
              <a:rPr lang="en-US" smtClean="0"/>
              <a:t>6/23/23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206397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085D8A-9CAE-5C47-9CA8-75814F650544}" type="datetimeFigureOut">
              <a:rPr lang="en-US" smtClean="0"/>
              <a:t>6/23/23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71568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085D8A-9CAE-5C47-9CA8-75814F650544}" type="datetimeFigureOut">
              <a:rPr lang="en-US" smtClean="0"/>
              <a:t>6/23/23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96213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85D8A-9CAE-5C47-9CA8-75814F650544}" type="datetimeFigureOut">
              <a:rPr lang="en-US" smtClean="0"/>
              <a:t>6/23/23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180686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6/23/23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60818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6/23/23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6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C085D8A-9CAE-5C47-9CA8-75814F650544}" type="datetimeFigureOut">
              <a:rPr lang="en-US" smtClean="0"/>
              <a:t>6/23/23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4070D86-A789-4044-8569-EB7759992B5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33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forms.office.com/pages/responsepage.aspx?id=W9229i_wGkSZoBYqxQYL0lMttKoV8aZGqJPEjocVK3lURE9OSlpVNzNXOE5XRVRPSDNSODIwTTcwWS4u" TargetMode="External"/><Relationship Id="rId2" Type="http://schemas.openxmlformats.org/officeDocument/2006/relationships/hyperlink" Target="https://kb.labmed.uw.edu/display/HOME/Data+Dictionary+for+Data+Reques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redcap.link/DLMPResearchDataRequestFor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xkcd.com/1179/" TargetMode="External"/><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pcmathias/dlmp-data-analysis-with-r" TargetMode="External"/><Relationship Id="rId2" Type="http://schemas.openxmlformats.org/officeDocument/2006/relationships/hyperlink" Target="https://rstudio.dlmp.uw.ed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D5B3-39DD-0F84-9D56-A9F4D94D5C47}"/>
              </a:ext>
            </a:extLst>
          </p:cNvPr>
          <p:cNvSpPr>
            <a:spLocks noGrp="1"/>
          </p:cNvSpPr>
          <p:nvPr>
            <p:ph type="ctrTitle"/>
          </p:nvPr>
        </p:nvSpPr>
        <p:spPr/>
        <p:txBody>
          <a:bodyPr/>
          <a:lstStyle/>
          <a:p>
            <a:r>
              <a:rPr lang="en-US" b="1" cap="none" dirty="0"/>
              <a:t>Data Analysis Basics</a:t>
            </a:r>
          </a:p>
        </p:txBody>
      </p:sp>
      <p:sp>
        <p:nvSpPr>
          <p:cNvPr id="3" name="Subtitle 2">
            <a:extLst>
              <a:ext uri="{FF2B5EF4-FFF2-40B4-BE49-F238E27FC236}">
                <a16:creationId xmlns:a16="http://schemas.microsoft.com/office/drawing/2014/main" id="{683DFD6D-7CDF-8D74-9078-31CF84D69DE0}"/>
              </a:ext>
            </a:extLst>
          </p:cNvPr>
          <p:cNvSpPr>
            <a:spLocks noGrp="1"/>
          </p:cNvSpPr>
          <p:nvPr>
            <p:ph type="subTitle" idx="1"/>
          </p:nvPr>
        </p:nvSpPr>
        <p:spPr/>
        <p:txBody>
          <a:bodyPr>
            <a:normAutofit/>
          </a:bodyPr>
          <a:lstStyle/>
          <a:p>
            <a:r>
              <a:rPr lang="en-US" sz="2800" dirty="0"/>
              <a:t>Patrick Mathias</a:t>
            </a:r>
          </a:p>
          <a:p>
            <a:r>
              <a:rPr lang="en-US" sz="2800" dirty="0"/>
              <a:t>Lesson 0</a:t>
            </a:r>
          </a:p>
          <a:p>
            <a:r>
              <a:rPr lang="en-US" sz="2800" dirty="0"/>
              <a:t>DLMP R Lessons</a:t>
            </a:r>
          </a:p>
        </p:txBody>
      </p:sp>
    </p:spTree>
    <p:extLst>
      <p:ext uri="{BB962C8B-B14F-4D97-AF65-F5344CB8AC3E}">
        <p14:creationId xmlns:p14="http://schemas.microsoft.com/office/powerpoint/2010/main" val="318091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Principles of TIDY Data</a:t>
            </a:r>
          </a:p>
        </p:txBody>
      </p:sp>
    </p:spTree>
    <p:extLst>
      <p:ext uri="{BB962C8B-B14F-4D97-AF65-F5344CB8AC3E}">
        <p14:creationId xmlns:p14="http://schemas.microsoft.com/office/powerpoint/2010/main" val="411722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92060" y="3312353"/>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353738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D4F0-714B-1EBA-1A56-EFECF61754B9}"/>
              </a:ext>
            </a:extLst>
          </p:cNvPr>
          <p:cNvSpPr>
            <a:spLocks noGrp="1"/>
          </p:cNvSpPr>
          <p:nvPr>
            <p:ph type="title"/>
          </p:nvPr>
        </p:nvSpPr>
        <p:spPr/>
        <p:txBody>
          <a:bodyPr/>
          <a:lstStyle/>
          <a:p>
            <a:r>
              <a:rPr lang="en-US" dirty="0"/>
              <a:t>Consider a single data set with 4 variables</a:t>
            </a:r>
          </a:p>
        </p:txBody>
      </p:sp>
      <p:sp>
        <p:nvSpPr>
          <p:cNvPr id="3" name="Content Placeholder 2">
            <a:extLst>
              <a:ext uri="{FF2B5EF4-FFF2-40B4-BE49-F238E27FC236}">
                <a16:creationId xmlns:a16="http://schemas.microsoft.com/office/drawing/2014/main" id="{4261FF2D-003E-36BC-FA72-DF8A20ADBA7C}"/>
              </a:ext>
            </a:extLst>
          </p:cNvPr>
          <p:cNvSpPr>
            <a:spLocks noGrp="1"/>
          </p:cNvSpPr>
          <p:nvPr>
            <p:ph idx="1"/>
          </p:nvPr>
        </p:nvSpPr>
        <p:spPr/>
        <p:txBody>
          <a:bodyPr/>
          <a:lstStyle/>
          <a:p>
            <a:pPr lvl="1">
              <a:buFont typeface="Arial" panose="020B0604020202020204" pitchFamily="34" charset="0"/>
              <a:buChar char="•"/>
            </a:pPr>
            <a:r>
              <a:rPr lang="en-US" sz="3200" dirty="0"/>
              <a:t> country</a:t>
            </a:r>
          </a:p>
          <a:p>
            <a:pPr lvl="1">
              <a:buFont typeface="Arial" panose="020B0604020202020204" pitchFamily="34" charset="0"/>
              <a:buChar char="•"/>
            </a:pPr>
            <a:r>
              <a:rPr lang="en-US" sz="3200" dirty="0"/>
              <a:t> year</a:t>
            </a:r>
          </a:p>
          <a:p>
            <a:pPr lvl="1">
              <a:buFont typeface="Arial" panose="020B0604020202020204" pitchFamily="34" charset="0"/>
              <a:buChar char="•"/>
            </a:pPr>
            <a:r>
              <a:rPr lang="en-US" sz="3200" dirty="0"/>
              <a:t> population</a:t>
            </a:r>
          </a:p>
          <a:p>
            <a:pPr lvl="1">
              <a:buFont typeface="Arial" panose="020B0604020202020204" pitchFamily="34" charset="0"/>
              <a:buChar char="•"/>
            </a:pPr>
            <a:r>
              <a:rPr lang="en-US" sz="3200" dirty="0"/>
              <a:t> cases</a:t>
            </a:r>
          </a:p>
          <a:p>
            <a:pPr lvl="1">
              <a:buFont typeface="Arial" panose="020B0604020202020204" pitchFamily="34" charset="0"/>
              <a:buChar char="•"/>
            </a:pPr>
            <a:endParaRPr lang="en-US" sz="3200" dirty="0"/>
          </a:p>
          <a:p>
            <a:pPr marL="128016" lvl="1" indent="0">
              <a:buNone/>
            </a:pPr>
            <a:r>
              <a:rPr lang="en-US" sz="3200" dirty="0"/>
              <a:t>Public health data set intended to represent the cases of a disease in a population by country and year</a:t>
            </a:r>
          </a:p>
          <a:p>
            <a:endParaRPr lang="en-US" dirty="0"/>
          </a:p>
        </p:txBody>
      </p:sp>
    </p:spTree>
    <p:extLst>
      <p:ext uri="{BB962C8B-B14F-4D97-AF65-F5344CB8AC3E}">
        <p14:creationId xmlns:p14="http://schemas.microsoft.com/office/powerpoint/2010/main" val="2174619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3095-2D79-80A0-C942-D923B3EBA503}"/>
              </a:ext>
            </a:extLst>
          </p:cNvPr>
          <p:cNvSpPr>
            <a:spLocks noGrp="1"/>
          </p:cNvSpPr>
          <p:nvPr>
            <p:ph type="title"/>
          </p:nvPr>
        </p:nvSpPr>
        <p:spPr/>
        <p:txBody>
          <a:bodyPr/>
          <a:lstStyle/>
          <a:p>
            <a:r>
              <a:rPr lang="en-US" dirty="0"/>
              <a:t>Representation 1</a:t>
            </a:r>
          </a:p>
        </p:txBody>
      </p:sp>
      <p:sp>
        <p:nvSpPr>
          <p:cNvPr id="4" name="Content Placeholder 2">
            <a:extLst>
              <a:ext uri="{FF2B5EF4-FFF2-40B4-BE49-F238E27FC236}">
                <a16:creationId xmlns:a16="http://schemas.microsoft.com/office/drawing/2014/main" id="{DA62C03A-AEA8-7B5B-9EB5-112ABA49215A}"/>
              </a:ext>
            </a:extLst>
          </p:cNvPr>
          <p:cNvSpPr>
            <a:spLocks noGrp="1"/>
          </p:cNvSpPr>
          <p:nvPr>
            <p:ph idx="1"/>
          </p:nvPr>
        </p:nvSpPr>
        <p:spPr>
          <a:xfrm>
            <a:off x="1" y="1848254"/>
            <a:ext cx="12315216" cy="5009745"/>
          </a:xfrm>
        </p:spPr>
        <p:txBody>
          <a:bodyPr>
            <a:normAutofit fontScale="47500" lnSpcReduction="20000"/>
          </a:bodyPr>
          <a:lstStyle/>
          <a:p>
            <a:pPr lvl="0" indent="0" algn="ctr">
              <a:buNone/>
            </a:pPr>
            <a:r>
              <a:rPr dirty="0">
                <a:latin typeface="Courier"/>
              </a:rPr>
              <a:t>## # A </a:t>
            </a:r>
            <a:r>
              <a:rPr dirty="0" err="1">
                <a:latin typeface="Courier"/>
              </a:rPr>
              <a:t>tibble</a:t>
            </a:r>
            <a:r>
              <a:rPr dirty="0">
                <a:latin typeface="Courier"/>
              </a:rPr>
              <a:t>: 12 x 4
##    country      year type            count
##    &lt;</a:t>
            </a:r>
            <a:r>
              <a:rPr dirty="0" err="1">
                <a:latin typeface="Courier"/>
              </a:rPr>
              <a:t>chr</a:t>
            </a:r>
            <a:r>
              <a:rPr dirty="0">
                <a:latin typeface="Courier"/>
              </a:rPr>
              <a:t>&gt;       &lt;int&gt; &lt;</a:t>
            </a:r>
            <a:r>
              <a:rPr dirty="0" err="1">
                <a:latin typeface="Courier"/>
              </a:rPr>
              <a:t>chr</a:t>
            </a:r>
            <a:r>
              <a:rPr dirty="0">
                <a:latin typeface="Courier"/>
              </a:rPr>
              <a:t>&gt;           &lt;int&gt;
##  1 Afghanistan  1999 cases             745
##  2 Afghanistan  1999 population   19987071
##  3 Afghanistan  2000 cases            2666
##  4 Afghanistan  2000 population   20595360
##  5 Brazil       1999 cases           37737
##  6 Brazil       1999 population  172006362
##  7 Brazil       2000 cases           80488
##  8 Brazil       2000 population  174504898
##  9 China        1999 cases          212258
## 10 China        1999 population 1272915272
## 11 China        2000 cases          213766
## 12 China        2000 population 1280428583</a:t>
            </a:r>
          </a:p>
        </p:txBody>
      </p:sp>
    </p:spTree>
    <p:extLst>
      <p:ext uri="{BB962C8B-B14F-4D97-AF65-F5344CB8AC3E}">
        <p14:creationId xmlns:p14="http://schemas.microsoft.com/office/powerpoint/2010/main" val="3504907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B7BE-CD15-E64E-DA9D-FE8F959DC90C}"/>
              </a:ext>
            </a:extLst>
          </p:cNvPr>
          <p:cNvSpPr>
            <a:spLocks noGrp="1"/>
          </p:cNvSpPr>
          <p:nvPr>
            <p:ph type="title"/>
          </p:nvPr>
        </p:nvSpPr>
        <p:spPr/>
        <p:txBody>
          <a:bodyPr/>
          <a:lstStyle/>
          <a:p>
            <a:r>
              <a:rPr lang="en-US" dirty="0"/>
              <a:t>Representation 2</a:t>
            </a:r>
          </a:p>
        </p:txBody>
      </p:sp>
      <p:sp>
        <p:nvSpPr>
          <p:cNvPr id="4" name="Content Placeholder 2">
            <a:extLst>
              <a:ext uri="{FF2B5EF4-FFF2-40B4-BE49-F238E27FC236}">
                <a16:creationId xmlns:a16="http://schemas.microsoft.com/office/drawing/2014/main" id="{D09D3C08-AB53-75C9-0083-AEF27C657DF5}"/>
              </a:ext>
            </a:extLst>
          </p:cNvPr>
          <p:cNvSpPr>
            <a:spLocks noGrp="1"/>
          </p:cNvSpPr>
          <p:nvPr>
            <p:ph idx="1"/>
          </p:nvPr>
        </p:nvSpPr>
        <p:spPr>
          <a:xfrm>
            <a:off x="1274323" y="1867710"/>
            <a:ext cx="11167872" cy="4990289"/>
          </a:xfrm>
        </p:spPr>
        <p:txBody>
          <a:bodyPr>
            <a:normAutofit fontScale="92500" lnSpcReduction="10000"/>
          </a:bodyPr>
          <a:lstStyle/>
          <a:p>
            <a:pPr lvl="0" indent="0">
              <a:buNone/>
            </a:pPr>
            <a:r>
              <a:rPr dirty="0">
                <a:latin typeface="Courier"/>
              </a:rPr>
              <a:t>## # A </a:t>
            </a:r>
            <a:r>
              <a:rPr dirty="0" err="1">
                <a:latin typeface="Courier"/>
              </a:rPr>
              <a:t>tibble</a:t>
            </a:r>
            <a:r>
              <a:rPr dirty="0">
                <a:latin typeface="Courier"/>
              </a:rPr>
              <a:t>: 6 x 3
##   country      year rate             
## * &lt;</a:t>
            </a:r>
            <a:r>
              <a:rPr dirty="0" err="1">
                <a:latin typeface="Courier"/>
              </a:rPr>
              <a:t>chr</a:t>
            </a:r>
            <a:r>
              <a:rPr dirty="0">
                <a:latin typeface="Courier"/>
              </a:rPr>
              <a:t>&gt;       &lt;int&gt; &lt;</a:t>
            </a:r>
            <a:r>
              <a:rPr dirty="0" err="1">
                <a:latin typeface="Courier"/>
              </a:rPr>
              <a:t>chr</a:t>
            </a:r>
            <a:r>
              <a:rPr dirty="0">
                <a:latin typeface="Courier"/>
              </a:rPr>
              <a:t>&gt;            
## 1 Afghanistan  1999 745/19987071     
## 2 Afghanistan  2000 2666/20595360    
## 3 Brazil       1999 37737/172006362  
## 4 Brazil       2000 80488/174504898  
## 5 China        1999 212258/1272915272
## 6 China        2000 213766/1280428583</a:t>
            </a:r>
          </a:p>
        </p:txBody>
      </p:sp>
    </p:spTree>
    <p:extLst>
      <p:ext uri="{BB962C8B-B14F-4D97-AF65-F5344CB8AC3E}">
        <p14:creationId xmlns:p14="http://schemas.microsoft.com/office/powerpoint/2010/main" val="740553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8506-825B-7746-9C84-4C3D6C255307}"/>
              </a:ext>
            </a:extLst>
          </p:cNvPr>
          <p:cNvSpPr>
            <a:spLocks noGrp="1"/>
          </p:cNvSpPr>
          <p:nvPr>
            <p:ph type="title"/>
          </p:nvPr>
        </p:nvSpPr>
        <p:spPr/>
        <p:txBody>
          <a:bodyPr/>
          <a:lstStyle/>
          <a:p>
            <a:r>
              <a:rPr lang="en-US" dirty="0"/>
              <a:t>Representation 3 is Tidy</a:t>
            </a:r>
          </a:p>
        </p:txBody>
      </p:sp>
      <p:sp>
        <p:nvSpPr>
          <p:cNvPr id="4" name="Content Placeholder 2">
            <a:extLst>
              <a:ext uri="{FF2B5EF4-FFF2-40B4-BE49-F238E27FC236}">
                <a16:creationId xmlns:a16="http://schemas.microsoft.com/office/drawing/2014/main" id="{46666062-30C4-5B1D-2C6C-0DCAF6560EF6}"/>
              </a:ext>
            </a:extLst>
          </p:cNvPr>
          <p:cNvSpPr>
            <a:spLocks noGrp="1"/>
          </p:cNvSpPr>
          <p:nvPr>
            <p:ph idx="1"/>
          </p:nvPr>
        </p:nvSpPr>
        <p:spPr>
          <a:xfrm>
            <a:off x="1312164" y="2068490"/>
            <a:ext cx="9144000" cy="4860498"/>
          </a:xfrm>
        </p:spPr>
        <p:txBody>
          <a:bodyPr>
            <a:normAutofit fontScale="85000" lnSpcReduction="10000"/>
          </a:bodyPr>
          <a:lstStyle/>
          <a:p>
            <a:pPr lvl="0" indent="0">
              <a:buNone/>
            </a:pPr>
            <a:r>
              <a:rPr dirty="0">
                <a:latin typeface="Courier"/>
              </a:rPr>
              <a:t>## # A </a:t>
            </a:r>
            <a:r>
              <a:rPr dirty="0" err="1">
                <a:latin typeface="Courier"/>
              </a:rPr>
              <a:t>tibble</a:t>
            </a:r>
            <a:r>
              <a:rPr dirty="0">
                <a:latin typeface="Courier"/>
              </a:rPr>
              <a:t>: 6 x 4
##   country      year  cases population
##   &lt;</a:t>
            </a:r>
            <a:r>
              <a:rPr dirty="0" err="1">
                <a:latin typeface="Courier"/>
              </a:rPr>
              <a:t>chr</a:t>
            </a:r>
            <a:r>
              <a:rPr dirty="0">
                <a:latin typeface="Courier"/>
              </a:rPr>
              <a:t>&gt;       &lt;int&gt;  &lt;int&gt;      &lt;int&gt;
## 1 Afghanistan  1999    745   19987071
## 2 Afghanistan  2000   2666   20595360
## 3 Brazil       1999  37737  172006362
## 4 Brazil       2000  80488  174504898
## 5 China        1999 212258 1272915272
## 6 China        2000 213766 1280428583</a:t>
            </a:r>
          </a:p>
        </p:txBody>
      </p:sp>
    </p:spTree>
    <p:extLst>
      <p:ext uri="{BB962C8B-B14F-4D97-AF65-F5344CB8AC3E}">
        <p14:creationId xmlns:p14="http://schemas.microsoft.com/office/powerpoint/2010/main" val="240619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A9D2-06E6-51FE-64EB-9B527B11B4BE}"/>
              </a:ext>
            </a:extLst>
          </p:cNvPr>
          <p:cNvSpPr>
            <a:spLocks noGrp="1"/>
          </p:cNvSpPr>
          <p:nvPr>
            <p:ph type="title"/>
          </p:nvPr>
        </p:nvSpPr>
        <p:spPr/>
        <p:txBody>
          <a:bodyPr/>
          <a:lstStyle/>
          <a:p>
            <a:r>
              <a:rPr lang="en-US" dirty="0"/>
              <a:t>Why keep things tidy?</a:t>
            </a:r>
          </a:p>
        </p:txBody>
      </p:sp>
      <p:sp>
        <p:nvSpPr>
          <p:cNvPr id="3" name="Content Placeholder 2">
            <a:extLst>
              <a:ext uri="{FF2B5EF4-FFF2-40B4-BE49-F238E27FC236}">
                <a16:creationId xmlns:a16="http://schemas.microsoft.com/office/drawing/2014/main" id="{7D51DA6C-9430-53C4-C3E8-7EC17AEA3B10}"/>
              </a:ext>
            </a:extLst>
          </p:cNvPr>
          <p:cNvSpPr>
            <a:spLocks noGrp="1"/>
          </p:cNvSpPr>
          <p:nvPr>
            <p:ph idx="1"/>
          </p:nvPr>
        </p:nvSpPr>
        <p:spPr/>
        <p:txBody>
          <a:bodyPr/>
          <a:lstStyle/>
          <a:p>
            <a:r>
              <a:rPr lang="en-US" dirty="0"/>
              <a:t> Consistent mental model for data = common data manipulation becomes easier</a:t>
            </a:r>
          </a:p>
          <a:p>
            <a:r>
              <a:rPr lang="en-US" dirty="0"/>
              <a:t> Many tools in R (and Excel + other languages) make it very easy to do sophisticated analysis and visualization with tidy data</a:t>
            </a:r>
          </a:p>
          <a:p>
            <a:r>
              <a:rPr lang="en-US" dirty="0"/>
              <a:t> Databases that store data from clinical information systems often already represent data in a tidy form</a:t>
            </a:r>
          </a:p>
        </p:txBody>
      </p:sp>
    </p:spTree>
    <p:extLst>
      <p:ext uri="{BB962C8B-B14F-4D97-AF65-F5344CB8AC3E}">
        <p14:creationId xmlns:p14="http://schemas.microsoft.com/office/powerpoint/2010/main" val="229829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86902" y="3270620"/>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5890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5FD7-12AE-4202-FC0B-50AE1BF5A8A7}"/>
              </a:ext>
            </a:extLst>
          </p:cNvPr>
          <p:cNvSpPr>
            <a:spLocks noGrp="1"/>
          </p:cNvSpPr>
          <p:nvPr>
            <p:ph type="title"/>
          </p:nvPr>
        </p:nvSpPr>
        <p:spPr/>
        <p:txBody>
          <a:bodyPr/>
          <a:lstStyle/>
          <a:p>
            <a:r>
              <a:rPr lang="en-US" dirty="0"/>
              <a:t>Requesting Data</a:t>
            </a:r>
          </a:p>
        </p:txBody>
      </p:sp>
    </p:spTree>
    <p:extLst>
      <p:ext uri="{BB962C8B-B14F-4D97-AF65-F5344CB8AC3E}">
        <p14:creationId xmlns:p14="http://schemas.microsoft.com/office/powerpoint/2010/main" val="1552831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C8D8-B509-6B9D-4352-1D5954C96C4A}"/>
              </a:ext>
            </a:extLst>
          </p:cNvPr>
          <p:cNvSpPr>
            <a:spLocks noGrp="1"/>
          </p:cNvSpPr>
          <p:nvPr>
            <p:ph type="title"/>
          </p:nvPr>
        </p:nvSpPr>
        <p:spPr/>
        <p:txBody>
          <a:bodyPr/>
          <a:lstStyle/>
          <a:p>
            <a:r>
              <a:rPr lang="en-US" dirty="0"/>
              <a:t>Apply the Tidy Data Framework When Requesting Data</a:t>
            </a:r>
          </a:p>
        </p:txBody>
      </p:sp>
      <p:sp>
        <p:nvSpPr>
          <p:cNvPr id="3" name="Content Placeholder 2">
            <a:extLst>
              <a:ext uri="{FF2B5EF4-FFF2-40B4-BE49-F238E27FC236}">
                <a16:creationId xmlns:a16="http://schemas.microsoft.com/office/drawing/2014/main" id="{DE81D926-366C-1083-03C9-3324FBFC7855}"/>
              </a:ext>
            </a:extLst>
          </p:cNvPr>
          <p:cNvSpPr>
            <a:spLocks noGrp="1"/>
          </p:cNvSpPr>
          <p:nvPr>
            <p:ph idx="1"/>
          </p:nvPr>
        </p:nvSpPr>
        <p:spPr/>
        <p:txBody>
          <a:bodyPr>
            <a:normAutofit lnSpcReduction="10000"/>
          </a:bodyPr>
          <a:lstStyle/>
          <a:p>
            <a:r>
              <a:rPr lang="en-US" dirty="0"/>
              <a:t> Consider which variables (data elements) you will need for your data request</a:t>
            </a:r>
          </a:p>
          <a:p>
            <a:r>
              <a:rPr lang="en-US" dirty="0"/>
              <a:t> Then determine how a data analyst will know which observations will be included</a:t>
            </a:r>
          </a:p>
          <a:p>
            <a:pPr lvl="1"/>
            <a:r>
              <a:rPr lang="en-US" dirty="0"/>
              <a:t> Inclusion criteria – how will you go from a whole population to a subpopulation?</a:t>
            </a:r>
          </a:p>
          <a:p>
            <a:pPr lvl="1"/>
            <a:r>
              <a:rPr lang="en-US" dirty="0"/>
              <a:t> Common criteria: specific orders, specific test values, age range, set of locations</a:t>
            </a:r>
          </a:p>
          <a:p>
            <a:r>
              <a:rPr lang="en-US" dirty="0"/>
              <a:t> Lab data often already stored in a tidy data format</a:t>
            </a:r>
          </a:p>
        </p:txBody>
      </p:sp>
    </p:spTree>
    <p:extLst>
      <p:ext uri="{BB962C8B-B14F-4D97-AF65-F5344CB8AC3E}">
        <p14:creationId xmlns:p14="http://schemas.microsoft.com/office/powerpoint/2010/main" val="32891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01578"/>
            <a:ext cx="10939550" cy="6454844"/>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data request in a format that can be easily interpreted by a data analyst, by including the required data elements/fields and inclusion/exclusion criteria</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Identify common problems associated with real world laboratory data (e.g., censoring, keystroke errors, missing values, varied formats) and methods to mitigate them</a:t>
            </a:r>
            <a:endParaRPr lang="en-US" sz="3200" dirty="0"/>
          </a:p>
          <a:p>
            <a:r>
              <a:rPr lang="en-US" sz="4000" dirty="0"/>
              <a:t>Lesson Objectives</a:t>
            </a:r>
          </a:p>
          <a:p>
            <a:pPr marL="514350" indent="-514350">
              <a:buFontTx/>
              <a:buAutoNum type="arabicPeriod"/>
            </a:pPr>
            <a:r>
              <a:rPr lang="en-US" sz="3200" dirty="0"/>
              <a:t>Describe the 3 principles of tidy data</a:t>
            </a:r>
          </a:p>
          <a:p>
            <a:pPr marL="514350" indent="-514350">
              <a:buAutoNum type="arabicPeriod"/>
            </a:pPr>
            <a:r>
              <a:rPr lang="en-US" sz="3200" dirty="0"/>
              <a:t>List at least 2 best practices to adhere to when generating your own data</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AE60CC-F7CC-AAA7-D029-3F8B50EC71F1}"/>
              </a:ext>
            </a:extLst>
          </p:cNvPr>
          <p:cNvSpPr/>
          <p:nvPr/>
        </p:nvSpPr>
        <p:spPr>
          <a:xfrm>
            <a:off x="5455920" y="142240"/>
            <a:ext cx="1280160" cy="1127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Need</a:t>
            </a:r>
          </a:p>
        </p:txBody>
      </p:sp>
      <p:sp>
        <p:nvSpPr>
          <p:cNvPr id="3" name="Diamond 2">
            <a:extLst>
              <a:ext uri="{FF2B5EF4-FFF2-40B4-BE49-F238E27FC236}">
                <a16:creationId xmlns:a16="http://schemas.microsoft.com/office/drawing/2014/main" id="{3904BD14-D5BB-F5BC-2CCA-445B6E9AC66C}"/>
              </a:ext>
            </a:extLst>
          </p:cNvPr>
          <p:cNvSpPr/>
          <p:nvPr/>
        </p:nvSpPr>
        <p:spPr>
          <a:xfrm>
            <a:off x="4897120" y="182880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Research?</a:t>
            </a:r>
          </a:p>
        </p:txBody>
      </p:sp>
      <p:sp>
        <p:nvSpPr>
          <p:cNvPr id="4" name="Diamond 3">
            <a:extLst>
              <a:ext uri="{FF2B5EF4-FFF2-40B4-BE49-F238E27FC236}">
                <a16:creationId xmlns:a16="http://schemas.microsoft.com/office/drawing/2014/main" id="{76736066-32E7-5D8B-89C7-4C636998FFEF}"/>
              </a:ext>
            </a:extLst>
          </p:cNvPr>
          <p:cNvSpPr/>
          <p:nvPr/>
        </p:nvSpPr>
        <p:spPr>
          <a:xfrm>
            <a:off x="8158480" y="299212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Blanket IRB?</a:t>
            </a:r>
          </a:p>
        </p:txBody>
      </p:sp>
      <p:sp>
        <p:nvSpPr>
          <p:cNvPr id="5" name="Rounded Rectangle 4">
            <a:extLst>
              <a:ext uri="{FF2B5EF4-FFF2-40B4-BE49-F238E27FC236}">
                <a16:creationId xmlns:a16="http://schemas.microsoft.com/office/drawing/2014/main" id="{47BF2F3E-1F9F-FC18-2C86-648F6B737F63}"/>
              </a:ext>
            </a:extLst>
          </p:cNvPr>
          <p:cNvSpPr/>
          <p:nvPr/>
        </p:nvSpPr>
        <p:spPr>
          <a:xfrm>
            <a:off x="4724400" y="4805680"/>
            <a:ext cx="274320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DLMP Analytics</a:t>
            </a:r>
          </a:p>
        </p:txBody>
      </p:sp>
      <p:sp>
        <p:nvSpPr>
          <p:cNvPr id="6" name="Rounded Rectangle 5">
            <a:extLst>
              <a:ext uri="{FF2B5EF4-FFF2-40B4-BE49-F238E27FC236}">
                <a16:creationId xmlns:a16="http://schemas.microsoft.com/office/drawing/2014/main" id="{5AF2D0AC-7B14-48BF-C7F3-F8E4A4F10739}"/>
              </a:ext>
            </a:extLst>
          </p:cNvPr>
          <p:cNvSpPr/>
          <p:nvPr/>
        </p:nvSpPr>
        <p:spPr>
          <a:xfrm>
            <a:off x="1635760" y="3009900"/>
            <a:ext cx="225552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Operational/QI Request Form</a:t>
            </a:r>
          </a:p>
        </p:txBody>
      </p:sp>
      <p:sp>
        <p:nvSpPr>
          <p:cNvPr id="7" name="Rounded Rectangle 6">
            <a:extLst>
              <a:ext uri="{FF2B5EF4-FFF2-40B4-BE49-F238E27FC236}">
                <a16:creationId xmlns:a16="http://schemas.microsoft.com/office/drawing/2014/main" id="{1AD3EF0F-4E67-B528-C151-DD7350425F5A}"/>
              </a:ext>
            </a:extLst>
          </p:cNvPr>
          <p:cNvSpPr/>
          <p:nvPr/>
        </p:nvSpPr>
        <p:spPr>
          <a:xfrm>
            <a:off x="10454640" y="4805680"/>
            <a:ext cx="163576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RTS Request Form</a:t>
            </a:r>
          </a:p>
        </p:txBody>
      </p:sp>
      <p:cxnSp>
        <p:nvCxnSpPr>
          <p:cNvPr id="9" name="Straight Arrow Connector 8">
            <a:extLst>
              <a:ext uri="{FF2B5EF4-FFF2-40B4-BE49-F238E27FC236}">
                <a16:creationId xmlns:a16="http://schemas.microsoft.com/office/drawing/2014/main" id="{F0736FB7-B36F-C3C6-F51B-AC101ED46009}"/>
              </a:ext>
            </a:extLst>
          </p:cNvPr>
          <p:cNvCxnSpPr>
            <a:stCxn id="2" idx="4"/>
            <a:endCxn id="3" idx="0"/>
          </p:cNvCxnSpPr>
          <p:nvPr/>
        </p:nvCxnSpPr>
        <p:spPr>
          <a:xfrm>
            <a:off x="6096000" y="12700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077AE076-A82B-320E-0AC5-B3332E7ACA1D}"/>
              </a:ext>
            </a:extLst>
          </p:cNvPr>
          <p:cNvCxnSpPr>
            <a:stCxn id="3" idx="1"/>
            <a:endCxn id="6" idx="0"/>
          </p:cNvCxnSpPr>
          <p:nvPr/>
        </p:nvCxnSpPr>
        <p:spPr>
          <a:xfrm rot="10800000" flipV="1">
            <a:off x="2763520" y="2410460"/>
            <a:ext cx="2133600" cy="599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AF897A74-E468-2F19-1D30-888278296725}"/>
              </a:ext>
            </a:extLst>
          </p:cNvPr>
          <p:cNvCxnSpPr>
            <a:stCxn id="3" idx="3"/>
            <a:endCxn id="4" idx="0"/>
          </p:cNvCxnSpPr>
          <p:nvPr/>
        </p:nvCxnSpPr>
        <p:spPr>
          <a:xfrm>
            <a:off x="7294880" y="2410460"/>
            <a:ext cx="2062480" cy="5816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F419CAAC-D8AF-A8C4-0C53-3783FA4B4A56}"/>
              </a:ext>
            </a:extLst>
          </p:cNvPr>
          <p:cNvCxnSpPr>
            <a:endCxn id="5" idx="1"/>
          </p:cNvCxnSpPr>
          <p:nvPr/>
        </p:nvCxnSpPr>
        <p:spPr>
          <a:xfrm>
            <a:off x="2763520" y="4155440"/>
            <a:ext cx="1960880" cy="1214120"/>
          </a:xfrm>
          <a:prstGeom prst="bentConnector3">
            <a:avLst>
              <a:gd name="adj1" fmla="val -7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427EEB6-F2C9-ED1D-A791-478F41C6FDC8}"/>
              </a:ext>
            </a:extLst>
          </p:cNvPr>
          <p:cNvCxnSpPr>
            <a:stCxn id="4" idx="1"/>
            <a:endCxn id="5" idx="0"/>
          </p:cNvCxnSpPr>
          <p:nvPr/>
        </p:nvCxnSpPr>
        <p:spPr>
          <a:xfrm rot="10800000" flipV="1">
            <a:off x="6096000" y="3573780"/>
            <a:ext cx="2062480" cy="1231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31AF638-0392-BF54-7AA3-752040E70A94}"/>
              </a:ext>
            </a:extLst>
          </p:cNvPr>
          <p:cNvCxnSpPr>
            <a:stCxn id="4" idx="3"/>
            <a:endCxn id="7" idx="0"/>
          </p:cNvCxnSpPr>
          <p:nvPr/>
        </p:nvCxnSpPr>
        <p:spPr>
          <a:xfrm>
            <a:off x="10556240" y="3573780"/>
            <a:ext cx="716280" cy="1231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816756-BE9E-9AF0-C992-1712CB5D994F}"/>
              </a:ext>
            </a:extLst>
          </p:cNvPr>
          <p:cNvCxnSpPr>
            <a:stCxn id="7" idx="1"/>
            <a:endCxn id="5" idx="3"/>
          </p:cNvCxnSpPr>
          <p:nvPr/>
        </p:nvCxnSpPr>
        <p:spPr>
          <a:xfrm flipH="1">
            <a:off x="7467600" y="5369560"/>
            <a:ext cx="298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D8475F-1CDE-6878-4D4C-FD8F0F8E5585}"/>
              </a:ext>
            </a:extLst>
          </p:cNvPr>
          <p:cNvSpPr txBox="1"/>
          <p:nvPr/>
        </p:nvSpPr>
        <p:spPr>
          <a:xfrm>
            <a:off x="7467600" y="3108960"/>
            <a:ext cx="690880" cy="369332"/>
          </a:xfrm>
          <a:prstGeom prst="rect">
            <a:avLst/>
          </a:prstGeom>
          <a:noFill/>
        </p:spPr>
        <p:txBody>
          <a:bodyPr wrap="square" rtlCol="0">
            <a:spAutoFit/>
          </a:bodyPr>
          <a:lstStyle/>
          <a:p>
            <a:pPr algn="ctr"/>
            <a:r>
              <a:rPr lang="en-US" dirty="0"/>
              <a:t>Yes</a:t>
            </a:r>
          </a:p>
        </p:txBody>
      </p:sp>
      <p:sp>
        <p:nvSpPr>
          <p:cNvPr id="24" name="TextBox 23">
            <a:extLst>
              <a:ext uri="{FF2B5EF4-FFF2-40B4-BE49-F238E27FC236}">
                <a16:creationId xmlns:a16="http://schemas.microsoft.com/office/drawing/2014/main" id="{5509C73B-89DA-195B-6D1A-AB4BFDCEFDE0}"/>
              </a:ext>
            </a:extLst>
          </p:cNvPr>
          <p:cNvSpPr txBox="1"/>
          <p:nvPr/>
        </p:nvSpPr>
        <p:spPr>
          <a:xfrm>
            <a:off x="10515600" y="3108960"/>
            <a:ext cx="690880" cy="369332"/>
          </a:xfrm>
          <a:prstGeom prst="rect">
            <a:avLst/>
          </a:prstGeom>
          <a:noFill/>
        </p:spPr>
        <p:txBody>
          <a:bodyPr wrap="square" rtlCol="0">
            <a:spAutoFit/>
          </a:bodyPr>
          <a:lstStyle/>
          <a:p>
            <a:pPr algn="ctr"/>
            <a:r>
              <a:rPr lang="en-US" dirty="0"/>
              <a:t>No</a:t>
            </a:r>
          </a:p>
        </p:txBody>
      </p:sp>
      <p:sp>
        <p:nvSpPr>
          <p:cNvPr id="25" name="TextBox 24">
            <a:extLst>
              <a:ext uri="{FF2B5EF4-FFF2-40B4-BE49-F238E27FC236}">
                <a16:creationId xmlns:a16="http://schemas.microsoft.com/office/drawing/2014/main" id="{9559BD0F-6BEA-5C9B-61CF-69515FE84407}"/>
              </a:ext>
            </a:extLst>
          </p:cNvPr>
          <p:cNvSpPr txBox="1"/>
          <p:nvPr/>
        </p:nvSpPr>
        <p:spPr>
          <a:xfrm>
            <a:off x="7139939" y="1934964"/>
            <a:ext cx="690880" cy="369332"/>
          </a:xfrm>
          <a:prstGeom prst="rect">
            <a:avLst/>
          </a:prstGeom>
          <a:noFill/>
        </p:spPr>
        <p:txBody>
          <a:bodyPr wrap="square" rtlCol="0">
            <a:spAutoFit/>
          </a:bodyPr>
          <a:lstStyle/>
          <a:p>
            <a:pPr algn="ctr"/>
            <a:r>
              <a:rPr lang="en-US" dirty="0"/>
              <a:t>Yes</a:t>
            </a:r>
          </a:p>
        </p:txBody>
      </p:sp>
      <p:sp>
        <p:nvSpPr>
          <p:cNvPr id="26" name="TextBox 25">
            <a:extLst>
              <a:ext uri="{FF2B5EF4-FFF2-40B4-BE49-F238E27FC236}">
                <a16:creationId xmlns:a16="http://schemas.microsoft.com/office/drawing/2014/main" id="{662FE82F-9ECA-5768-E2DC-76B5C02B7963}"/>
              </a:ext>
            </a:extLst>
          </p:cNvPr>
          <p:cNvSpPr txBox="1"/>
          <p:nvPr/>
        </p:nvSpPr>
        <p:spPr>
          <a:xfrm>
            <a:off x="4361181" y="1929884"/>
            <a:ext cx="690880" cy="369332"/>
          </a:xfrm>
          <a:prstGeom prst="rect">
            <a:avLst/>
          </a:prstGeom>
          <a:noFill/>
        </p:spPr>
        <p:txBody>
          <a:bodyPr wrap="square" rtlCol="0">
            <a:spAutoFit/>
          </a:bodyPr>
          <a:lstStyle/>
          <a:p>
            <a:pPr algn="ctr"/>
            <a:r>
              <a:rPr lang="en-US" dirty="0"/>
              <a:t>No</a:t>
            </a:r>
          </a:p>
        </p:txBody>
      </p:sp>
      <p:sp>
        <p:nvSpPr>
          <p:cNvPr id="27" name="TextBox 26">
            <a:extLst>
              <a:ext uri="{FF2B5EF4-FFF2-40B4-BE49-F238E27FC236}">
                <a16:creationId xmlns:a16="http://schemas.microsoft.com/office/drawing/2014/main" id="{7795B356-465E-631B-7DD6-45AA633BFFAE}"/>
              </a:ext>
            </a:extLst>
          </p:cNvPr>
          <p:cNvSpPr txBox="1"/>
          <p:nvPr/>
        </p:nvSpPr>
        <p:spPr>
          <a:xfrm>
            <a:off x="2777490" y="4446230"/>
            <a:ext cx="1496061" cy="923330"/>
          </a:xfrm>
          <a:prstGeom prst="rect">
            <a:avLst/>
          </a:prstGeom>
          <a:noFill/>
        </p:spPr>
        <p:txBody>
          <a:bodyPr wrap="square" rtlCol="0">
            <a:spAutoFit/>
          </a:bodyPr>
          <a:lstStyle/>
          <a:p>
            <a:r>
              <a:rPr lang="en-US" dirty="0"/>
              <a:t>Review by Compliance Officer</a:t>
            </a:r>
          </a:p>
        </p:txBody>
      </p:sp>
      <p:sp>
        <p:nvSpPr>
          <p:cNvPr id="28" name="TextBox 27">
            <a:extLst>
              <a:ext uri="{FF2B5EF4-FFF2-40B4-BE49-F238E27FC236}">
                <a16:creationId xmlns:a16="http://schemas.microsoft.com/office/drawing/2014/main" id="{B4E49328-C8AE-21F7-8A73-8A0B60F42A22}"/>
              </a:ext>
            </a:extLst>
          </p:cNvPr>
          <p:cNvSpPr txBox="1"/>
          <p:nvPr/>
        </p:nvSpPr>
        <p:spPr>
          <a:xfrm>
            <a:off x="6092189" y="3580507"/>
            <a:ext cx="1496061" cy="646331"/>
          </a:xfrm>
          <a:prstGeom prst="rect">
            <a:avLst/>
          </a:prstGeom>
          <a:noFill/>
        </p:spPr>
        <p:txBody>
          <a:bodyPr wrap="square" rtlCol="0">
            <a:spAutoFit/>
          </a:bodyPr>
          <a:lstStyle/>
          <a:p>
            <a:r>
              <a:rPr lang="en-US" dirty="0"/>
              <a:t>Review by Blanket IRB PI</a:t>
            </a:r>
          </a:p>
        </p:txBody>
      </p:sp>
      <p:sp>
        <p:nvSpPr>
          <p:cNvPr id="29" name="TextBox 28">
            <a:extLst>
              <a:ext uri="{FF2B5EF4-FFF2-40B4-BE49-F238E27FC236}">
                <a16:creationId xmlns:a16="http://schemas.microsoft.com/office/drawing/2014/main" id="{9A492BD4-37F8-006B-6503-21E72AEF5E26}"/>
              </a:ext>
            </a:extLst>
          </p:cNvPr>
          <p:cNvSpPr txBox="1"/>
          <p:nvPr/>
        </p:nvSpPr>
        <p:spPr>
          <a:xfrm>
            <a:off x="8948419" y="4700786"/>
            <a:ext cx="1496061" cy="646331"/>
          </a:xfrm>
          <a:prstGeom prst="rect">
            <a:avLst/>
          </a:prstGeom>
          <a:noFill/>
        </p:spPr>
        <p:txBody>
          <a:bodyPr wrap="square" rtlCol="0">
            <a:spAutoFit/>
          </a:bodyPr>
          <a:lstStyle/>
          <a:p>
            <a:r>
              <a:rPr lang="en-US" dirty="0"/>
              <a:t>Review by RTS Director</a:t>
            </a:r>
          </a:p>
        </p:txBody>
      </p:sp>
    </p:spTree>
    <p:extLst>
      <p:ext uri="{BB962C8B-B14F-4D97-AF65-F5344CB8AC3E}">
        <p14:creationId xmlns:p14="http://schemas.microsoft.com/office/powerpoint/2010/main" val="4046067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E435-72F0-4C23-5E5F-0BA7F630CE00}"/>
              </a:ext>
            </a:extLst>
          </p:cNvPr>
          <p:cNvSpPr>
            <a:spLocks noGrp="1"/>
          </p:cNvSpPr>
          <p:nvPr>
            <p:ph type="title"/>
          </p:nvPr>
        </p:nvSpPr>
        <p:spPr/>
        <p:txBody>
          <a:bodyPr/>
          <a:lstStyle/>
          <a:p>
            <a:r>
              <a:rPr lang="en-US" dirty="0"/>
              <a:t>Operational Data Requests</a:t>
            </a:r>
          </a:p>
        </p:txBody>
      </p:sp>
      <p:sp>
        <p:nvSpPr>
          <p:cNvPr id="3" name="Content Placeholder 2">
            <a:extLst>
              <a:ext uri="{FF2B5EF4-FFF2-40B4-BE49-F238E27FC236}">
                <a16:creationId xmlns:a16="http://schemas.microsoft.com/office/drawing/2014/main" id="{07264AA3-791E-7478-D092-024D6649BA55}"/>
              </a:ext>
            </a:extLst>
          </p:cNvPr>
          <p:cNvSpPr>
            <a:spLocks noGrp="1"/>
          </p:cNvSpPr>
          <p:nvPr>
            <p:ph idx="1"/>
          </p:nvPr>
        </p:nvSpPr>
        <p:spPr>
          <a:xfrm>
            <a:off x="1024128" y="2763520"/>
            <a:ext cx="9720073" cy="3545840"/>
          </a:xfrm>
        </p:spPr>
        <p:txBody>
          <a:bodyPr/>
          <a:lstStyle/>
          <a:p>
            <a:r>
              <a:rPr lang="en-US" dirty="0"/>
              <a:t> Must attest that the data will not be used for research purposes – but can be converted into blanket IRB</a:t>
            </a:r>
          </a:p>
          <a:p>
            <a:r>
              <a:rPr lang="en-US" dirty="0"/>
              <a:t> Short description of project</a:t>
            </a:r>
          </a:p>
          <a:p>
            <a:r>
              <a:rPr lang="en-US" dirty="0"/>
              <a:t> Short description of requested data – list of common variables at </a:t>
            </a:r>
            <a:r>
              <a:rPr lang="en-US" b="0" i="0" dirty="0">
                <a:effectLst/>
                <a:latin typeface="Segoe UI" panose="020B0502040204020203" pitchFamily="34" charset="0"/>
                <a:hlinkClick r:id="rId2"/>
              </a:rPr>
              <a:t>https://kb.labmed.uw.edu/display/HOME/Data+Dictionary+for+Data+Requests</a:t>
            </a:r>
            <a:endParaRPr lang="en-US" dirty="0"/>
          </a:p>
        </p:txBody>
      </p:sp>
      <p:sp>
        <p:nvSpPr>
          <p:cNvPr id="4" name="TextBox 3">
            <a:extLst>
              <a:ext uri="{FF2B5EF4-FFF2-40B4-BE49-F238E27FC236}">
                <a16:creationId xmlns:a16="http://schemas.microsoft.com/office/drawing/2014/main" id="{FB13855A-8433-66CB-70DC-334F90598E85}"/>
              </a:ext>
            </a:extLst>
          </p:cNvPr>
          <p:cNvSpPr txBox="1"/>
          <p:nvPr/>
        </p:nvSpPr>
        <p:spPr>
          <a:xfrm>
            <a:off x="533400" y="1944469"/>
            <a:ext cx="11125200" cy="646331"/>
          </a:xfrm>
          <a:prstGeom prst="rect">
            <a:avLst/>
          </a:prstGeom>
          <a:noFill/>
        </p:spPr>
        <p:txBody>
          <a:bodyPr wrap="square" rtlCol="0">
            <a:spAutoFit/>
          </a:bodyPr>
          <a:lstStyle/>
          <a:p>
            <a:r>
              <a:rPr lang="en-US" dirty="0">
                <a:hlinkClick r:id="rId3"/>
              </a:rPr>
              <a:t>https://forms.office.com/pages/responsepage.aspx?id=W9229i_wGkSZoBYqxQYL0lMttKoV8aZGqJPEjocVK3lURE9OSlpVNzNXOE5XRVRPSDNSODIwTTcwWS4u</a:t>
            </a:r>
            <a:r>
              <a:rPr lang="en-US" dirty="0"/>
              <a:t> </a:t>
            </a:r>
          </a:p>
        </p:txBody>
      </p:sp>
    </p:spTree>
    <p:extLst>
      <p:ext uri="{BB962C8B-B14F-4D97-AF65-F5344CB8AC3E}">
        <p14:creationId xmlns:p14="http://schemas.microsoft.com/office/powerpoint/2010/main" val="3219872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6375-EF97-5698-EB05-4FC0CC16BCD0}"/>
              </a:ext>
            </a:extLst>
          </p:cNvPr>
          <p:cNvSpPr>
            <a:spLocks noGrp="1"/>
          </p:cNvSpPr>
          <p:nvPr>
            <p:ph type="title"/>
          </p:nvPr>
        </p:nvSpPr>
        <p:spPr/>
        <p:txBody>
          <a:bodyPr/>
          <a:lstStyle/>
          <a:p>
            <a:r>
              <a:rPr lang="en-US" dirty="0"/>
              <a:t>Research Requests Under Blanket IRB</a:t>
            </a:r>
          </a:p>
        </p:txBody>
      </p:sp>
      <p:sp>
        <p:nvSpPr>
          <p:cNvPr id="3" name="Content Placeholder 2">
            <a:extLst>
              <a:ext uri="{FF2B5EF4-FFF2-40B4-BE49-F238E27FC236}">
                <a16:creationId xmlns:a16="http://schemas.microsoft.com/office/drawing/2014/main" id="{C49DF0E5-BFE5-394A-52AF-6209497CC567}"/>
              </a:ext>
            </a:extLst>
          </p:cNvPr>
          <p:cNvSpPr>
            <a:spLocks noGrp="1"/>
          </p:cNvSpPr>
          <p:nvPr>
            <p:ph idx="1"/>
          </p:nvPr>
        </p:nvSpPr>
        <p:spPr/>
        <p:txBody>
          <a:bodyPr>
            <a:normAutofit fontScale="92500" lnSpcReduction="10000"/>
          </a:bodyPr>
          <a:lstStyle/>
          <a:p>
            <a:r>
              <a:rPr lang="en-US" dirty="0"/>
              <a:t> Blanket IRB is used for studies not funded by an external grant that are retrospective in nature and only require data from electronic systems </a:t>
            </a:r>
          </a:p>
          <a:p>
            <a:r>
              <a:rPr lang="en-US" dirty="0"/>
              <a:t> Requests can be made through operational request form – but make a note that there is intent to use the blanket IRB</a:t>
            </a:r>
          </a:p>
          <a:p>
            <a:r>
              <a:rPr lang="en-US" dirty="0"/>
              <a:t> Training and sign off on blanket IRB access is required</a:t>
            </a:r>
          </a:p>
          <a:p>
            <a:r>
              <a:rPr lang="en-US" dirty="0"/>
              <a:t> When specific charts are reviewed as part of the research, this should be recorded on the Accounting of Disclosures form and submitted </a:t>
            </a:r>
          </a:p>
        </p:txBody>
      </p:sp>
    </p:spTree>
    <p:extLst>
      <p:ext uri="{BB962C8B-B14F-4D97-AF65-F5344CB8AC3E}">
        <p14:creationId xmlns:p14="http://schemas.microsoft.com/office/powerpoint/2010/main" val="1797390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1698-4E07-5A3E-CCA4-5E742CF07D46}"/>
              </a:ext>
            </a:extLst>
          </p:cNvPr>
          <p:cNvSpPr>
            <a:spLocks noGrp="1"/>
          </p:cNvSpPr>
          <p:nvPr>
            <p:ph type="title"/>
          </p:nvPr>
        </p:nvSpPr>
        <p:spPr/>
        <p:txBody>
          <a:bodyPr/>
          <a:lstStyle/>
          <a:p>
            <a:r>
              <a:rPr lang="en-US" dirty="0"/>
              <a:t>Other Research Requests</a:t>
            </a:r>
          </a:p>
        </p:txBody>
      </p:sp>
      <p:sp>
        <p:nvSpPr>
          <p:cNvPr id="3" name="Content Placeholder 2">
            <a:extLst>
              <a:ext uri="{FF2B5EF4-FFF2-40B4-BE49-F238E27FC236}">
                <a16:creationId xmlns:a16="http://schemas.microsoft.com/office/drawing/2014/main" id="{8111D85E-E18E-AAA7-FE4F-EEDBB7152218}"/>
              </a:ext>
            </a:extLst>
          </p:cNvPr>
          <p:cNvSpPr>
            <a:spLocks noGrp="1"/>
          </p:cNvSpPr>
          <p:nvPr>
            <p:ph idx="1"/>
          </p:nvPr>
        </p:nvSpPr>
        <p:spPr/>
        <p:txBody>
          <a:bodyPr/>
          <a:lstStyle/>
          <a:p>
            <a:r>
              <a:rPr lang="en-US" dirty="0"/>
              <a:t> Other research requests that are focused on lab/path data can be submitted to Research Testing Services: </a:t>
            </a:r>
            <a:r>
              <a:rPr lang="en-US" b="0" i="0" u="sng" dirty="0">
                <a:solidFill>
                  <a:srgbClr val="0078D7"/>
                </a:solidFill>
                <a:effectLst/>
                <a:latin typeface="Calibri" panose="020F0502020204030204" pitchFamily="34" charset="0"/>
                <a:hlinkClick r:id="rId2" tooltip="https://urldefense.com/v3/__https://redcap.link/DLMPResearchDataRequestForm__;!!K-Hz7m0Vt54!nSJO8MXfAsxZqsZ79UxXfjkck-dwSlk-E5wWYOphM_rQ33lK2T_XgGbO-SyFONvv8VE-aqgbWc1ip1ao$"/>
              </a:rPr>
              <a:t>https://redcap.link/DLMPResearchDataRequestForm</a:t>
            </a:r>
            <a:endParaRPr lang="en-US" b="0" i="0" u="sng" dirty="0">
              <a:solidFill>
                <a:srgbClr val="0078D7"/>
              </a:solidFill>
              <a:effectLst/>
              <a:latin typeface="Calibri" panose="020F0502020204030204" pitchFamily="34" charset="0"/>
            </a:endParaRPr>
          </a:p>
          <a:p>
            <a:r>
              <a:rPr lang="en-US" u="sng" dirty="0">
                <a:solidFill>
                  <a:srgbClr val="0078D7"/>
                </a:solidFill>
                <a:latin typeface="Calibri" panose="020F0502020204030204" pitchFamily="34" charset="0"/>
              </a:rPr>
              <a:t> </a:t>
            </a:r>
            <a:r>
              <a:rPr lang="en-US" dirty="0"/>
              <a:t>For studies that have their own IRB – typically externally funded studies or those that have requirements beyond data</a:t>
            </a:r>
          </a:p>
          <a:p>
            <a:r>
              <a:rPr lang="en-US" dirty="0"/>
              <a:t> Review ensures that the scope of data requested aligns with the IRB documentation</a:t>
            </a:r>
          </a:p>
        </p:txBody>
      </p:sp>
    </p:spTree>
    <p:extLst>
      <p:ext uri="{BB962C8B-B14F-4D97-AF65-F5344CB8AC3E}">
        <p14:creationId xmlns:p14="http://schemas.microsoft.com/office/powerpoint/2010/main" val="3062017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59575C-CD62-4424-2E71-2D499D7D0B04}"/>
              </a:ext>
            </a:extLst>
          </p:cNvPr>
          <p:cNvSpPr>
            <a:spLocks noGrp="1"/>
          </p:cNvSpPr>
          <p:nvPr>
            <p:ph type="title"/>
          </p:nvPr>
        </p:nvSpPr>
        <p:spPr/>
        <p:txBody>
          <a:bodyPr/>
          <a:lstStyle/>
          <a:p>
            <a:r>
              <a:rPr lang="en-US" dirty="0"/>
              <a:t>Tips for Generating Your Own Data</a:t>
            </a:r>
          </a:p>
        </p:txBody>
      </p:sp>
    </p:spTree>
    <p:extLst>
      <p:ext uri="{BB962C8B-B14F-4D97-AF65-F5344CB8AC3E}">
        <p14:creationId xmlns:p14="http://schemas.microsoft.com/office/powerpoint/2010/main" val="305526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1887-C3BB-18DA-1284-658390A66127}"/>
              </a:ext>
            </a:extLst>
          </p:cNvPr>
          <p:cNvSpPr>
            <a:spLocks noGrp="1"/>
          </p:cNvSpPr>
          <p:nvPr>
            <p:ph type="title"/>
          </p:nvPr>
        </p:nvSpPr>
        <p:spPr/>
        <p:txBody>
          <a:bodyPr/>
          <a:lstStyle/>
          <a:p>
            <a:r>
              <a:rPr lang="en-US" dirty="0"/>
              <a:t>Building your own data set</a:t>
            </a:r>
          </a:p>
        </p:txBody>
      </p:sp>
      <p:sp>
        <p:nvSpPr>
          <p:cNvPr id="3" name="Content Placeholder 2">
            <a:extLst>
              <a:ext uri="{FF2B5EF4-FFF2-40B4-BE49-F238E27FC236}">
                <a16:creationId xmlns:a16="http://schemas.microsoft.com/office/drawing/2014/main" id="{2304798A-CD0A-BF24-9602-3B859D5E059D}"/>
              </a:ext>
            </a:extLst>
          </p:cNvPr>
          <p:cNvSpPr>
            <a:spLocks noGrp="1"/>
          </p:cNvSpPr>
          <p:nvPr>
            <p:ph idx="1"/>
          </p:nvPr>
        </p:nvSpPr>
        <p:spPr/>
        <p:txBody>
          <a:bodyPr/>
          <a:lstStyle/>
          <a:p>
            <a:r>
              <a:rPr lang="en-US" dirty="0"/>
              <a:t> Data analysis projects beyond a certain complexity require creating your own variables or data frames (tables/spreadsheets)</a:t>
            </a:r>
          </a:p>
          <a:p>
            <a:r>
              <a:rPr lang="en-US" dirty="0"/>
              <a:t> In addition to building tidy data sets, consider steps to make future analysis easier</a:t>
            </a:r>
          </a:p>
        </p:txBody>
      </p:sp>
    </p:spTree>
    <p:extLst>
      <p:ext uri="{BB962C8B-B14F-4D97-AF65-F5344CB8AC3E}">
        <p14:creationId xmlns:p14="http://schemas.microsoft.com/office/powerpoint/2010/main" val="1795235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B73F-959C-4D3B-E413-F17B7E14F484}"/>
              </a:ext>
            </a:extLst>
          </p:cNvPr>
          <p:cNvSpPr>
            <a:spLocks noGrp="1"/>
          </p:cNvSpPr>
          <p:nvPr>
            <p:ph type="title"/>
          </p:nvPr>
        </p:nvSpPr>
        <p:spPr/>
        <p:txBody>
          <a:bodyPr/>
          <a:lstStyle/>
          <a:p>
            <a:r>
              <a:rPr lang="en-US" dirty="0"/>
              <a:t>Naming Variables</a:t>
            </a:r>
          </a:p>
        </p:txBody>
      </p:sp>
      <p:sp>
        <p:nvSpPr>
          <p:cNvPr id="3" name="Content Placeholder 2">
            <a:extLst>
              <a:ext uri="{FF2B5EF4-FFF2-40B4-BE49-F238E27FC236}">
                <a16:creationId xmlns:a16="http://schemas.microsoft.com/office/drawing/2014/main" id="{F68FA798-22F4-F6A2-8D06-BFB495304EC5}"/>
              </a:ext>
            </a:extLst>
          </p:cNvPr>
          <p:cNvSpPr>
            <a:spLocks noGrp="1"/>
          </p:cNvSpPr>
          <p:nvPr>
            <p:ph idx="1"/>
          </p:nvPr>
        </p:nvSpPr>
        <p:spPr>
          <a:xfrm>
            <a:off x="1024128" y="2285999"/>
            <a:ext cx="9720073" cy="4484451"/>
          </a:xfrm>
        </p:spPr>
        <p:txBody>
          <a:bodyPr>
            <a:normAutofit fontScale="92500" lnSpcReduction="10000"/>
          </a:bodyPr>
          <a:lstStyle/>
          <a:p>
            <a:r>
              <a:rPr lang="en-US" dirty="0"/>
              <a:t> Use variable (column) names that are easy for someone not performing your analysis to understand</a:t>
            </a:r>
          </a:p>
          <a:p>
            <a:pPr lvl="1"/>
            <a:r>
              <a:rPr lang="en-US" dirty="0"/>
              <a:t> “</a:t>
            </a:r>
            <a:r>
              <a:rPr lang="en-US" dirty="0" err="1"/>
              <a:t>result_value</a:t>
            </a:r>
            <a:r>
              <a:rPr lang="en-US" dirty="0"/>
              <a:t>” as opposed to “x”</a:t>
            </a:r>
          </a:p>
          <a:p>
            <a:pPr lvl="1"/>
            <a:r>
              <a:rPr lang="en-US" dirty="0"/>
              <a:t> “</a:t>
            </a:r>
            <a:r>
              <a:rPr lang="en-US" dirty="0" err="1"/>
              <a:t>collection_time</a:t>
            </a:r>
            <a:r>
              <a:rPr lang="en-US" dirty="0"/>
              <a:t>” instead of “time”</a:t>
            </a:r>
          </a:p>
          <a:p>
            <a:r>
              <a:rPr lang="en-US" dirty="0"/>
              <a:t> Stick to naming that will make it easier for a computer to read the data</a:t>
            </a:r>
          </a:p>
          <a:p>
            <a:pPr lvl="1"/>
            <a:r>
              <a:rPr lang="en-US" dirty="0"/>
              <a:t> Avoid spaces in names: “</a:t>
            </a:r>
            <a:r>
              <a:rPr lang="en-US" dirty="0" err="1"/>
              <a:t>result_value</a:t>
            </a:r>
            <a:r>
              <a:rPr lang="en-US" dirty="0"/>
              <a:t>” instead of “result value” (space has meaning in languages like R)</a:t>
            </a:r>
          </a:p>
          <a:p>
            <a:r>
              <a:rPr lang="en-US" dirty="0"/>
              <a:t> All lowercase (or uppercase) will be easier for you to type, even if it is not easier for the computer to parse</a:t>
            </a:r>
          </a:p>
        </p:txBody>
      </p:sp>
    </p:spTree>
    <p:extLst>
      <p:ext uri="{BB962C8B-B14F-4D97-AF65-F5344CB8AC3E}">
        <p14:creationId xmlns:p14="http://schemas.microsoft.com/office/powerpoint/2010/main" val="119468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E4D5-349C-0A29-8422-F31DFD817F65}"/>
              </a:ext>
            </a:extLst>
          </p:cNvPr>
          <p:cNvSpPr>
            <a:spLocks noGrp="1"/>
          </p:cNvSpPr>
          <p:nvPr>
            <p:ph type="title"/>
          </p:nvPr>
        </p:nvSpPr>
        <p:spPr/>
        <p:txBody>
          <a:bodyPr/>
          <a:lstStyle/>
          <a:p>
            <a:r>
              <a:rPr lang="en-US" dirty="0"/>
              <a:t>Respect Data Types When Creating Variables</a:t>
            </a:r>
          </a:p>
        </p:txBody>
      </p:sp>
      <p:sp>
        <p:nvSpPr>
          <p:cNvPr id="3" name="Content Placeholder 2">
            <a:extLst>
              <a:ext uri="{FF2B5EF4-FFF2-40B4-BE49-F238E27FC236}">
                <a16:creationId xmlns:a16="http://schemas.microsoft.com/office/drawing/2014/main" id="{747A5E0B-CF63-1269-3AFA-90019EFCAA16}"/>
              </a:ext>
            </a:extLst>
          </p:cNvPr>
          <p:cNvSpPr>
            <a:spLocks noGrp="1"/>
          </p:cNvSpPr>
          <p:nvPr>
            <p:ph idx="1"/>
          </p:nvPr>
        </p:nvSpPr>
        <p:spPr>
          <a:xfrm>
            <a:off x="1024128" y="2286000"/>
            <a:ext cx="9720073" cy="1060315"/>
          </a:xfrm>
        </p:spPr>
        <p:txBody>
          <a:bodyPr/>
          <a:lstStyle/>
          <a:p>
            <a:pPr marL="0" indent="0">
              <a:buNone/>
            </a:pPr>
            <a:r>
              <a:rPr lang="en-US" dirty="0"/>
              <a:t>Variable inspection and summarization is much easier (and less error prone) if known data types are used</a:t>
            </a:r>
          </a:p>
        </p:txBody>
      </p:sp>
      <p:graphicFrame>
        <p:nvGraphicFramePr>
          <p:cNvPr id="4" name="Table 3">
            <a:extLst>
              <a:ext uri="{FF2B5EF4-FFF2-40B4-BE49-F238E27FC236}">
                <a16:creationId xmlns:a16="http://schemas.microsoft.com/office/drawing/2014/main" id="{745A9E43-2E86-EC92-89EA-BD35121C5E00}"/>
              </a:ext>
            </a:extLst>
          </p:cNvPr>
          <p:cNvGraphicFramePr>
            <a:graphicFrameLocks noGrp="1"/>
          </p:cNvGraphicFramePr>
          <p:nvPr>
            <p:extLst>
              <p:ext uri="{D42A27DB-BD31-4B8C-83A1-F6EECF244321}">
                <p14:modId xmlns:p14="http://schemas.microsoft.com/office/powerpoint/2010/main" val="837474825"/>
              </p:ext>
            </p:extLst>
          </p:nvPr>
        </p:nvGraphicFramePr>
        <p:xfrm>
          <a:off x="2281067" y="3681419"/>
          <a:ext cx="2340990" cy="2609394"/>
        </p:xfrm>
        <a:graphic>
          <a:graphicData uri="http://schemas.openxmlformats.org/drawingml/2006/table">
            <a:tbl>
              <a:tblPr firstRow="1" bandRow="1">
                <a:tableStyleId>{5C22544A-7EE6-4342-B048-85BDC9FD1C3A}</a:tableStyleId>
              </a:tblPr>
              <a:tblGrid>
                <a:gridCol w="1170495">
                  <a:extLst>
                    <a:ext uri="{9D8B030D-6E8A-4147-A177-3AD203B41FA5}">
                      <a16:colId xmlns:a16="http://schemas.microsoft.com/office/drawing/2014/main" val="4053945047"/>
                    </a:ext>
                  </a:extLst>
                </a:gridCol>
                <a:gridCol w="1170495">
                  <a:extLst>
                    <a:ext uri="{9D8B030D-6E8A-4147-A177-3AD203B41FA5}">
                      <a16:colId xmlns:a16="http://schemas.microsoft.com/office/drawing/2014/main" val="1399958360"/>
                    </a:ext>
                  </a:extLst>
                </a:gridCol>
              </a:tblGrid>
              <a:tr h="434899">
                <a:tc>
                  <a:txBody>
                    <a:bodyPr/>
                    <a:lstStyle/>
                    <a:p>
                      <a:r>
                        <a:rPr lang="en-US" err="1"/>
                        <a:t>run_id</a:t>
                      </a:r>
                      <a:endParaRPr lang="en-US"/>
                    </a:p>
                  </a:txBody>
                  <a:tcPr/>
                </a:tc>
                <a:tc>
                  <a:txBody>
                    <a:bodyPr/>
                    <a:lstStyle/>
                    <a:p>
                      <a:r>
                        <a:rPr lang="en-US"/>
                        <a:t>value</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extLst>
                  <a:ext uri="{0D108BD9-81ED-4DB2-BD59-A6C34878D82A}">
                    <a16:rowId xmlns:a16="http://schemas.microsoft.com/office/drawing/2014/main" val="1424318508"/>
                  </a:ext>
                </a:extLst>
              </a:tr>
            </a:tbl>
          </a:graphicData>
        </a:graphic>
      </p:graphicFrame>
      <p:graphicFrame>
        <p:nvGraphicFramePr>
          <p:cNvPr id="5" name="Table 4">
            <a:extLst>
              <a:ext uri="{FF2B5EF4-FFF2-40B4-BE49-F238E27FC236}">
                <a16:creationId xmlns:a16="http://schemas.microsoft.com/office/drawing/2014/main" id="{EA8B0194-B8E4-9B1D-B00E-92F9F9B8ADCD}"/>
              </a:ext>
            </a:extLst>
          </p:cNvPr>
          <p:cNvGraphicFramePr>
            <a:graphicFrameLocks noGrp="1"/>
          </p:cNvGraphicFramePr>
          <p:nvPr>
            <p:extLst>
              <p:ext uri="{D42A27DB-BD31-4B8C-83A1-F6EECF244321}">
                <p14:modId xmlns:p14="http://schemas.microsoft.com/office/powerpoint/2010/main" val="560142623"/>
              </p:ext>
            </p:extLst>
          </p:nvPr>
        </p:nvGraphicFramePr>
        <p:xfrm>
          <a:off x="6096000" y="3663390"/>
          <a:ext cx="3399714" cy="2609394"/>
        </p:xfrm>
        <a:graphic>
          <a:graphicData uri="http://schemas.openxmlformats.org/drawingml/2006/table">
            <a:tbl>
              <a:tblPr firstRow="1" bandRow="1">
                <a:tableStyleId>{5C22544A-7EE6-4342-B048-85BDC9FD1C3A}</a:tableStyleId>
              </a:tblPr>
              <a:tblGrid>
                <a:gridCol w="1133238">
                  <a:extLst>
                    <a:ext uri="{9D8B030D-6E8A-4147-A177-3AD203B41FA5}">
                      <a16:colId xmlns:a16="http://schemas.microsoft.com/office/drawing/2014/main" val="4053945047"/>
                    </a:ext>
                  </a:extLst>
                </a:gridCol>
                <a:gridCol w="1133238">
                  <a:extLst>
                    <a:ext uri="{9D8B030D-6E8A-4147-A177-3AD203B41FA5}">
                      <a16:colId xmlns:a16="http://schemas.microsoft.com/office/drawing/2014/main" val="1399958360"/>
                    </a:ext>
                  </a:extLst>
                </a:gridCol>
                <a:gridCol w="1133238">
                  <a:extLst>
                    <a:ext uri="{9D8B030D-6E8A-4147-A177-3AD203B41FA5}">
                      <a16:colId xmlns:a16="http://schemas.microsoft.com/office/drawing/2014/main" val="702600467"/>
                    </a:ext>
                  </a:extLst>
                </a:gridCol>
              </a:tblGrid>
              <a:tr h="434899">
                <a:tc>
                  <a:txBody>
                    <a:bodyPr/>
                    <a:lstStyle/>
                    <a:p>
                      <a:r>
                        <a:rPr lang="en-US" err="1"/>
                        <a:t>run_id</a:t>
                      </a:r>
                      <a:endParaRPr lang="en-US"/>
                    </a:p>
                  </a:txBody>
                  <a:tcPr/>
                </a:tc>
                <a:tc>
                  <a:txBody>
                    <a:bodyPr/>
                    <a:lstStyle/>
                    <a:p>
                      <a:r>
                        <a:rPr lang="en-US"/>
                        <a:t>value</a:t>
                      </a:r>
                    </a:p>
                  </a:txBody>
                  <a:tcPr/>
                </a:tc>
                <a:tc>
                  <a:txBody>
                    <a:bodyPr/>
                    <a:lstStyle/>
                    <a:p>
                      <a:r>
                        <a:rPr lang="en-US"/>
                        <a:t>comment</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tc>
                  <a:txBody>
                    <a:bodyPr/>
                    <a:lstStyle/>
                    <a:p>
                      <a:endParaRPr lang="en-US"/>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tc>
                  <a:txBody>
                    <a:bodyPr/>
                    <a:lstStyle/>
                    <a:p>
                      <a:endParaRPr lang="en-US"/>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endParaRPr lang="en-US"/>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tc>
                  <a:txBody>
                    <a:bodyPr/>
                    <a:lstStyle/>
                    <a:p>
                      <a:endParaRPr lang="en-US"/>
                    </a:p>
                  </a:txBody>
                  <a:tcPr/>
                </a:tc>
                <a:extLst>
                  <a:ext uri="{0D108BD9-81ED-4DB2-BD59-A6C34878D82A}">
                    <a16:rowId xmlns:a16="http://schemas.microsoft.com/office/drawing/2014/main" val="1424318508"/>
                  </a:ext>
                </a:extLst>
              </a:tr>
            </a:tbl>
          </a:graphicData>
        </a:graphic>
      </p:graphicFrame>
      <p:sp>
        <p:nvSpPr>
          <p:cNvPr id="6" name="Right Arrow 5">
            <a:extLst>
              <a:ext uri="{FF2B5EF4-FFF2-40B4-BE49-F238E27FC236}">
                <a16:creationId xmlns:a16="http://schemas.microsoft.com/office/drawing/2014/main" id="{2FCBFDA8-3B74-BC6A-9E62-F3F2C50DD907}"/>
              </a:ext>
            </a:extLst>
          </p:cNvPr>
          <p:cNvSpPr/>
          <p:nvPr/>
        </p:nvSpPr>
        <p:spPr>
          <a:xfrm>
            <a:off x="4897595" y="4868977"/>
            <a:ext cx="922867" cy="234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682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C976-E6C7-B5F5-AE93-CB0B50395F44}"/>
              </a:ext>
            </a:extLst>
          </p:cNvPr>
          <p:cNvSpPr>
            <a:spLocks noGrp="1"/>
          </p:cNvSpPr>
          <p:nvPr>
            <p:ph type="title"/>
          </p:nvPr>
        </p:nvSpPr>
        <p:spPr/>
        <p:txBody>
          <a:bodyPr/>
          <a:lstStyle/>
          <a:p>
            <a:r>
              <a:rPr lang="en-US" dirty="0"/>
              <a:t>Consistency is Critical for Analyzing Categorical Variables</a:t>
            </a:r>
          </a:p>
        </p:txBody>
      </p:sp>
      <p:sp>
        <p:nvSpPr>
          <p:cNvPr id="3" name="Content Placeholder 2">
            <a:extLst>
              <a:ext uri="{FF2B5EF4-FFF2-40B4-BE49-F238E27FC236}">
                <a16:creationId xmlns:a16="http://schemas.microsoft.com/office/drawing/2014/main" id="{4E7EE5E2-DB12-613C-5056-A84F6DFBAC65}"/>
              </a:ext>
            </a:extLst>
          </p:cNvPr>
          <p:cNvSpPr>
            <a:spLocks noGrp="1"/>
          </p:cNvSpPr>
          <p:nvPr>
            <p:ph idx="1"/>
          </p:nvPr>
        </p:nvSpPr>
        <p:spPr/>
        <p:txBody>
          <a:bodyPr/>
          <a:lstStyle/>
          <a:p>
            <a:pPr marL="0" indent="0">
              <a:buNone/>
            </a:pPr>
            <a:r>
              <a:rPr lang="en-US" dirty="0"/>
              <a:t>Summarization is seamless when consistent values are used to represent binary or categorical variables</a:t>
            </a:r>
          </a:p>
        </p:txBody>
      </p:sp>
      <p:pic>
        <p:nvPicPr>
          <p:cNvPr id="4" name="Content Placeholder 3">
            <a:extLst>
              <a:ext uri="{FF2B5EF4-FFF2-40B4-BE49-F238E27FC236}">
                <a16:creationId xmlns:a16="http://schemas.microsoft.com/office/drawing/2014/main" id="{8B037517-B4E0-4C3E-7A13-2F1EBD28EDA2}"/>
              </a:ext>
            </a:extLst>
          </p:cNvPr>
          <p:cNvPicPr>
            <a:picLocks noChangeAspect="1"/>
          </p:cNvPicPr>
          <p:nvPr/>
        </p:nvPicPr>
        <p:blipFill>
          <a:blip r:embed="rId2"/>
          <a:stretch>
            <a:fillRect/>
          </a:stretch>
        </p:blipFill>
        <p:spPr>
          <a:xfrm>
            <a:off x="933856" y="3525825"/>
            <a:ext cx="4491588" cy="2173014"/>
          </a:xfrm>
          <a:prstGeom prst="rect">
            <a:avLst/>
          </a:prstGeom>
        </p:spPr>
      </p:pic>
      <p:pic>
        <p:nvPicPr>
          <p:cNvPr id="6" name="Picture 5">
            <a:extLst>
              <a:ext uri="{FF2B5EF4-FFF2-40B4-BE49-F238E27FC236}">
                <a16:creationId xmlns:a16="http://schemas.microsoft.com/office/drawing/2014/main" id="{4B6C736C-5543-BCC6-93E5-CC220C322DA0}"/>
              </a:ext>
            </a:extLst>
          </p:cNvPr>
          <p:cNvPicPr>
            <a:picLocks noChangeAspect="1"/>
          </p:cNvPicPr>
          <p:nvPr/>
        </p:nvPicPr>
        <p:blipFill>
          <a:blip r:embed="rId3"/>
          <a:stretch>
            <a:fillRect/>
          </a:stretch>
        </p:blipFill>
        <p:spPr>
          <a:xfrm>
            <a:off x="6252612" y="3561450"/>
            <a:ext cx="4491588" cy="2101764"/>
          </a:xfrm>
          <a:prstGeom prst="rect">
            <a:avLst/>
          </a:prstGeom>
        </p:spPr>
      </p:pic>
    </p:spTree>
    <p:extLst>
      <p:ext uri="{BB962C8B-B14F-4D97-AF65-F5344CB8AC3E}">
        <p14:creationId xmlns:p14="http://schemas.microsoft.com/office/powerpoint/2010/main" val="3516250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CEFE-FCB3-8B49-E7A8-9C82A3F31917}"/>
              </a:ext>
            </a:extLst>
          </p:cNvPr>
          <p:cNvSpPr>
            <a:spLocks noGrp="1"/>
          </p:cNvSpPr>
          <p:nvPr>
            <p:ph type="title"/>
          </p:nvPr>
        </p:nvSpPr>
        <p:spPr/>
        <p:txBody>
          <a:bodyPr/>
          <a:lstStyle/>
          <a:p>
            <a:r>
              <a:rPr lang="en-US" dirty="0"/>
              <a:t>Use Standard Formats for Dates and Times</a:t>
            </a:r>
          </a:p>
        </p:txBody>
      </p:sp>
      <p:sp>
        <p:nvSpPr>
          <p:cNvPr id="3" name="Content Placeholder 2">
            <a:extLst>
              <a:ext uri="{FF2B5EF4-FFF2-40B4-BE49-F238E27FC236}">
                <a16:creationId xmlns:a16="http://schemas.microsoft.com/office/drawing/2014/main" id="{FDA758D6-14F6-B610-E486-F87C2DBEE561}"/>
              </a:ext>
            </a:extLst>
          </p:cNvPr>
          <p:cNvSpPr>
            <a:spLocks noGrp="1"/>
          </p:cNvSpPr>
          <p:nvPr>
            <p:ph idx="1"/>
          </p:nvPr>
        </p:nvSpPr>
        <p:spPr>
          <a:xfrm>
            <a:off x="5262664" y="1971449"/>
            <a:ext cx="6828817" cy="4464996"/>
          </a:xfrm>
        </p:spPr>
        <p:txBody>
          <a:bodyPr>
            <a:normAutofit lnSpcReduction="10000"/>
          </a:bodyPr>
          <a:lstStyle/>
          <a:p>
            <a:r>
              <a:rPr lang="en-US" dirty="0"/>
              <a:t> Learn to know and love the  ISO 8601 standard for representing dates and times</a:t>
            </a:r>
          </a:p>
          <a:p>
            <a:r>
              <a:rPr lang="en-US" dirty="0"/>
              <a:t> Prevent ambiguity when interpreting and parsing</a:t>
            </a:r>
          </a:p>
          <a:p>
            <a:r>
              <a:rPr lang="en-US" dirty="0"/>
              <a:t> Dates in filenames sort chronologically</a:t>
            </a:r>
          </a:p>
          <a:p>
            <a:r>
              <a:rPr lang="en-US" dirty="0"/>
              <a:t> Excel unfortunately does not encourage the use of this format (but should parse it without a problem)</a:t>
            </a:r>
          </a:p>
          <a:p>
            <a:endParaRPr lang="en-US" dirty="0"/>
          </a:p>
        </p:txBody>
      </p:sp>
      <p:pic>
        <p:nvPicPr>
          <p:cNvPr id="4" name="Content Placeholder 3">
            <a:extLst>
              <a:ext uri="{FF2B5EF4-FFF2-40B4-BE49-F238E27FC236}">
                <a16:creationId xmlns:a16="http://schemas.microsoft.com/office/drawing/2014/main" id="{88388D48-8483-4C81-5464-A73B7B3E59AC}"/>
              </a:ext>
            </a:extLst>
          </p:cNvPr>
          <p:cNvPicPr>
            <a:picLocks noChangeAspect="1"/>
          </p:cNvPicPr>
          <p:nvPr/>
        </p:nvPicPr>
        <p:blipFill>
          <a:blip r:embed="rId2"/>
          <a:stretch>
            <a:fillRect/>
          </a:stretch>
        </p:blipFill>
        <p:spPr>
          <a:xfrm>
            <a:off x="1024128" y="1905191"/>
            <a:ext cx="3624863" cy="4225925"/>
          </a:xfrm>
          <a:prstGeom prst="rect">
            <a:avLst/>
          </a:prstGeom>
        </p:spPr>
      </p:pic>
      <p:sp>
        <p:nvSpPr>
          <p:cNvPr id="5" name="TextBox 4">
            <a:extLst>
              <a:ext uri="{FF2B5EF4-FFF2-40B4-BE49-F238E27FC236}">
                <a16:creationId xmlns:a16="http://schemas.microsoft.com/office/drawing/2014/main" id="{96CB2EAB-EC83-500D-20B9-419EEB0AD33F}"/>
              </a:ext>
            </a:extLst>
          </p:cNvPr>
          <p:cNvSpPr txBox="1"/>
          <p:nvPr/>
        </p:nvSpPr>
        <p:spPr>
          <a:xfrm>
            <a:off x="736299" y="6251779"/>
            <a:ext cx="4426212" cy="369332"/>
          </a:xfrm>
          <a:prstGeom prst="rect">
            <a:avLst/>
          </a:prstGeom>
          <a:noFill/>
        </p:spPr>
        <p:txBody>
          <a:bodyPr wrap="none" rtlCol="0">
            <a:spAutoFit/>
          </a:bodyPr>
          <a:lstStyle/>
          <a:p>
            <a:r>
              <a:rPr lang="en-US"/>
              <a:t>Obligatory </a:t>
            </a:r>
            <a:r>
              <a:rPr lang="en-US" err="1"/>
              <a:t>xkcd</a:t>
            </a:r>
            <a:r>
              <a:rPr lang="en-US"/>
              <a:t> (</a:t>
            </a:r>
            <a:r>
              <a:rPr lang="en-US">
                <a:hlinkClick r:id="rId3"/>
              </a:rPr>
              <a:t>https://xkcd.com/1179/</a:t>
            </a:r>
            <a:r>
              <a:rPr lang="en-US"/>
              <a:t>)</a:t>
            </a:r>
          </a:p>
        </p:txBody>
      </p:sp>
    </p:spTree>
    <p:extLst>
      <p:ext uri="{BB962C8B-B14F-4D97-AF65-F5344CB8AC3E}">
        <p14:creationId xmlns:p14="http://schemas.microsoft.com/office/powerpoint/2010/main" val="356082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Why should we care about reproducibility?</a:t>
            </a:r>
          </a:p>
        </p:txBody>
      </p:sp>
    </p:spTree>
    <p:extLst>
      <p:ext uri="{BB962C8B-B14F-4D97-AF65-F5344CB8AC3E}">
        <p14:creationId xmlns:p14="http://schemas.microsoft.com/office/powerpoint/2010/main" val="1867829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R Course Introduction</a:t>
            </a:r>
          </a:p>
        </p:txBody>
      </p:sp>
    </p:spTree>
    <p:extLst>
      <p:ext uri="{BB962C8B-B14F-4D97-AF65-F5344CB8AC3E}">
        <p14:creationId xmlns:p14="http://schemas.microsoft.com/office/powerpoint/2010/main" val="1196694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Course Goals and Objectives</a:t>
            </a:r>
          </a:p>
        </p:txBody>
      </p:sp>
      <p:sp>
        <p:nvSpPr>
          <p:cNvPr id="3" name="TextBox 2"/>
          <p:cNvSpPr txBox="1"/>
          <p:nvPr/>
        </p:nvSpPr>
        <p:spPr>
          <a:xfrm>
            <a:off x="1024128" y="2353692"/>
            <a:ext cx="10096500" cy="3970318"/>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Establish good practices for working with data safely</a:t>
            </a:r>
          </a:p>
          <a:p>
            <a:pPr marL="288925" lvl="1" indent="-288925">
              <a:buFont typeface="Arial" panose="020B0604020202020204" pitchFamily="34" charset="0"/>
              <a:buChar char="•"/>
            </a:pPr>
            <a:r>
              <a:rPr lang="en-US" sz="3600" dirty="0">
                <a:latin typeface="Arial Narrow" panose="020B0606020202030204" pitchFamily="34" charset="0"/>
              </a:rPr>
              <a:t>Teach features of the R programming language that improve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can be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a:t>
            </a:r>
          </a:p>
        </p:txBody>
      </p:sp>
    </p:spTree>
    <p:extLst>
      <p:ext uri="{BB962C8B-B14F-4D97-AF65-F5344CB8AC3E}">
        <p14:creationId xmlns:p14="http://schemas.microsoft.com/office/powerpoint/2010/main" val="3440060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6FBBFDE-C862-619E-BAF5-3E6ECB3BC722}"/>
              </a:ext>
            </a:extLst>
          </p:cNvPr>
          <p:cNvPicPr>
            <a:picLocks noChangeAspect="1"/>
          </p:cNvPicPr>
          <p:nvPr/>
        </p:nvPicPr>
        <p:blipFill>
          <a:blip r:embed="rId3"/>
          <a:stretch>
            <a:fillRect/>
          </a:stretch>
        </p:blipFill>
        <p:spPr>
          <a:xfrm>
            <a:off x="5867049" y="1576522"/>
            <a:ext cx="6284034" cy="4589932"/>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4"/>
          <a:stretch>
            <a:fillRect/>
          </a:stretch>
        </p:blipFill>
        <p:spPr>
          <a:xfrm>
            <a:off x="854817" y="1576522"/>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1" name="Google Shape;351;p29"/>
          <p:cNvPicPr preferRelativeResize="0"/>
          <p:nvPr/>
        </p:nvPicPr>
        <p:blipFill>
          <a:blip r:embed="rId5">
            <a:alphaModFix/>
          </a:blip>
          <a:stretch>
            <a:fillRect/>
          </a:stretch>
        </p:blipFill>
        <p:spPr>
          <a:xfrm>
            <a:off x="858935" y="4311317"/>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040754" y="2199958"/>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2545638" y="3880752"/>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040754" y="4098376"/>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2963800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610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7F4E-DD3B-FC12-E8AB-343F46344CAC}"/>
              </a:ext>
            </a:extLst>
          </p:cNvPr>
          <p:cNvSpPr>
            <a:spLocks noGrp="1"/>
          </p:cNvSpPr>
          <p:nvPr>
            <p:ph type="title"/>
          </p:nvPr>
        </p:nvSpPr>
        <p:spPr/>
        <p:txBody>
          <a:bodyPr/>
          <a:lstStyle/>
          <a:p>
            <a:r>
              <a:rPr lang="en-US" dirty="0"/>
              <a:t>Onward!</a:t>
            </a:r>
          </a:p>
        </p:txBody>
      </p:sp>
      <p:sp>
        <p:nvSpPr>
          <p:cNvPr id="3" name="Content Placeholder 2">
            <a:extLst>
              <a:ext uri="{FF2B5EF4-FFF2-40B4-BE49-F238E27FC236}">
                <a16:creationId xmlns:a16="http://schemas.microsoft.com/office/drawing/2014/main" id="{BADCACAC-F8C0-EC7D-FB97-F722DF87C9E6}"/>
              </a:ext>
            </a:extLst>
          </p:cNvPr>
          <p:cNvSpPr>
            <a:spLocks noGrp="1"/>
          </p:cNvSpPr>
          <p:nvPr>
            <p:ph idx="1"/>
          </p:nvPr>
        </p:nvSpPr>
        <p:spPr/>
        <p:txBody>
          <a:bodyPr>
            <a:normAutofit/>
          </a:bodyPr>
          <a:lstStyle/>
          <a:p>
            <a:r>
              <a:rPr lang="en-US" dirty="0"/>
              <a:t> We will sign onto our DLMP server to use </a:t>
            </a:r>
            <a:r>
              <a:rPr lang="en-US" dirty="0" err="1"/>
              <a:t>Rstudio</a:t>
            </a:r>
            <a:r>
              <a:rPr lang="en-US" dirty="0"/>
              <a:t> for these lessons: </a:t>
            </a:r>
            <a:r>
              <a:rPr lang="en-US" dirty="0">
                <a:hlinkClick r:id="rId2"/>
              </a:rPr>
              <a:t>https://rstudio.dlmp.uw.edu/</a:t>
            </a:r>
            <a:endParaRPr lang="en-US" dirty="0"/>
          </a:p>
          <a:p>
            <a:pPr lvl="1"/>
            <a:r>
              <a:rPr lang="en-US" dirty="0"/>
              <a:t> This resource will be available for you while you are at UW</a:t>
            </a:r>
          </a:p>
          <a:p>
            <a:pPr lvl="1"/>
            <a:r>
              <a:rPr lang="en-US" dirty="0"/>
              <a:t> It is secure for protected health information (but be careful about where you transfer PHI to get it to the RStudio server)</a:t>
            </a:r>
          </a:p>
          <a:p>
            <a:r>
              <a:rPr lang="en-US" dirty="0"/>
              <a:t> Course material available at: </a:t>
            </a:r>
            <a:r>
              <a:rPr lang="en-US" dirty="0">
                <a:hlinkClick r:id="rId3"/>
              </a:rPr>
              <a:t>https://github.com/pcmathias/dlmp-data-analysis-with-r</a:t>
            </a:r>
            <a:endParaRPr lang="en-US" dirty="0"/>
          </a:p>
        </p:txBody>
      </p:sp>
    </p:spTree>
    <p:extLst>
      <p:ext uri="{BB962C8B-B14F-4D97-AF65-F5344CB8AC3E}">
        <p14:creationId xmlns:p14="http://schemas.microsoft.com/office/powerpoint/2010/main" val="287563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01578"/>
            <a:ext cx="10939550" cy="6454844"/>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data request in a format that can be easily interpreted by a data analyst, by including the required data elements/fields and inclusion/exclusion criteria</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Identify common problems associated with real world laboratory data (e.g., censoring, keystroke errors, missing values, varied formats) and methods to mitigate them</a:t>
            </a:r>
            <a:endParaRPr lang="en-US" sz="3200" dirty="0"/>
          </a:p>
          <a:p>
            <a:r>
              <a:rPr lang="en-US" sz="4000" dirty="0"/>
              <a:t>Lesson Objectives</a:t>
            </a:r>
          </a:p>
          <a:p>
            <a:pPr marL="514350" indent="-514350">
              <a:buFontTx/>
              <a:buAutoNum type="arabicPeriod"/>
            </a:pPr>
            <a:r>
              <a:rPr lang="en-US" sz="3200" dirty="0"/>
              <a:t>Describe the 3 principles of tidy data</a:t>
            </a:r>
          </a:p>
          <a:p>
            <a:pPr marL="514350" indent="-514350">
              <a:buAutoNum type="arabicPeriod"/>
            </a:pPr>
            <a:r>
              <a:rPr lang="en-US" sz="3200" dirty="0"/>
              <a:t>List at least 2 best practices to adhere to when generating your own data</a:t>
            </a:r>
          </a:p>
          <a:p>
            <a:pPr marL="514350" indent="-514350">
              <a:buAutoNum type="arabicPeriod"/>
            </a:pPr>
            <a:endParaRPr lang="en-US" sz="3200" dirty="0"/>
          </a:p>
        </p:txBody>
      </p:sp>
    </p:spTree>
    <p:extLst>
      <p:ext uri="{BB962C8B-B14F-4D97-AF65-F5344CB8AC3E}">
        <p14:creationId xmlns:p14="http://schemas.microsoft.com/office/powerpoint/2010/main" val="153448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299956"/>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05206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612283"/>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
        <p:nvSpPr>
          <p:cNvPr id="5" name="TextBox 4">
            <a:extLst>
              <a:ext uri="{FF2B5EF4-FFF2-40B4-BE49-F238E27FC236}">
                <a16:creationId xmlns:a16="http://schemas.microsoft.com/office/drawing/2014/main" id="{12EFA9FD-61BB-C14D-A670-1AAB0AC55556}"/>
              </a:ext>
            </a:extLst>
          </p:cNvPr>
          <p:cNvSpPr txBox="1"/>
          <p:nvPr/>
        </p:nvSpPr>
        <p:spPr>
          <a:xfrm>
            <a:off x="-2" y="6296434"/>
            <a:ext cx="12280607" cy="523220"/>
          </a:xfrm>
          <a:prstGeom prst="rect">
            <a:avLst/>
          </a:prstGeom>
          <a:noFill/>
        </p:spPr>
        <p:txBody>
          <a:bodyPr wrap="square" rtlCol="0">
            <a:spAutoFit/>
          </a:bodyPr>
          <a:lstStyle/>
          <a:p>
            <a:pPr algn="ctr"/>
            <a:r>
              <a:rPr lang="en-US" sz="2800" dirty="0"/>
              <a:t>Highly recommended Keith </a:t>
            </a:r>
            <a:r>
              <a:rPr lang="en-US" sz="2800" dirty="0" err="1"/>
              <a:t>Baggerly</a:t>
            </a:r>
            <a:r>
              <a:rPr lang="en-US" sz="2800" dirty="0"/>
              <a:t> lecture: </a:t>
            </a:r>
            <a:r>
              <a:rPr lang="en-US" sz="2800" b="1" dirty="0"/>
              <a:t>https://</a:t>
            </a:r>
            <a:r>
              <a:rPr lang="en-US" sz="2800" b="1" dirty="0" err="1"/>
              <a:t>bit.ly</a:t>
            </a:r>
            <a:r>
              <a:rPr lang="en-US" sz="2800" b="1" dirty="0"/>
              <a:t>/</a:t>
            </a:r>
            <a:r>
              <a:rPr lang="en-US" sz="2800" b="1" dirty="0" err="1"/>
              <a:t>duke_scandal</a:t>
            </a:r>
            <a:endParaRPr lang="en-US" sz="2800" b="1"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inherently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2CCE-4231-58CE-433D-EAF47DE9DC07}"/>
              </a:ext>
            </a:extLst>
          </p:cNvPr>
          <p:cNvSpPr>
            <a:spLocks noGrp="1"/>
          </p:cNvSpPr>
          <p:nvPr>
            <p:ph type="title"/>
          </p:nvPr>
        </p:nvSpPr>
        <p:spPr/>
        <p:txBody>
          <a:bodyPr/>
          <a:lstStyle/>
          <a:p>
            <a:r>
              <a:rPr lang="en-US" dirty="0"/>
              <a:t>Reproducibility can be achieved when the following criteria are met</a:t>
            </a:r>
          </a:p>
        </p:txBody>
      </p:sp>
      <p:sp>
        <p:nvSpPr>
          <p:cNvPr id="3" name="Content Placeholder 2">
            <a:extLst>
              <a:ext uri="{FF2B5EF4-FFF2-40B4-BE49-F238E27FC236}">
                <a16:creationId xmlns:a16="http://schemas.microsoft.com/office/drawing/2014/main" id="{462ED18C-BE6C-67E6-CBA1-9D3ABB106B79}"/>
              </a:ext>
            </a:extLst>
          </p:cNvPr>
          <p:cNvSpPr>
            <a:spLocks noGrp="1"/>
          </p:cNvSpPr>
          <p:nvPr>
            <p:ph idx="1"/>
          </p:nvPr>
        </p:nvSpPr>
        <p:spPr/>
        <p:txBody>
          <a:bodyPr/>
          <a:lstStyle/>
          <a:p>
            <a:pPr lvl="1"/>
            <a:r>
              <a:rPr lang="en-US" sz="3600" dirty="0"/>
              <a:t>All methods are fully reported</a:t>
            </a:r>
          </a:p>
          <a:p>
            <a:pPr lvl="1"/>
            <a:r>
              <a:rPr lang="en-US" sz="3600" dirty="0"/>
              <a:t>All data and files used for the analysis are available</a:t>
            </a:r>
          </a:p>
          <a:p>
            <a:pPr lvl="1"/>
            <a:r>
              <a:rPr lang="en-US" sz="3600" dirty="0"/>
              <a:t>The process of analyzing raw data is well reported and preserved</a:t>
            </a:r>
          </a:p>
          <a:p>
            <a:pPr lvl="1"/>
            <a:endParaRPr lang="en-US" sz="3600" dirty="0"/>
          </a:p>
          <a:p>
            <a:pPr marL="128016" lvl="1" indent="0">
              <a:buNone/>
            </a:pPr>
            <a:r>
              <a:rPr lang="en-US" sz="3600" b="1" i="0" dirty="0">
                <a:solidFill>
                  <a:srgbClr val="000000"/>
                </a:solidFill>
                <a:effectLst/>
                <a:latin typeface="open sans" panose="020B0606030504020204" pitchFamily="34" charset="0"/>
              </a:rPr>
              <a:t>Same data</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script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results</a:t>
            </a:r>
            <a:endParaRPr lang="en-US" sz="3600" dirty="0"/>
          </a:p>
          <a:p>
            <a:endParaRPr lang="en-US" dirty="0"/>
          </a:p>
        </p:txBody>
      </p:sp>
      <p:sp>
        <p:nvSpPr>
          <p:cNvPr id="4" name="TextBox 3">
            <a:extLst>
              <a:ext uri="{FF2B5EF4-FFF2-40B4-BE49-F238E27FC236}">
                <a16:creationId xmlns:a16="http://schemas.microsoft.com/office/drawing/2014/main" id="{C5CFBAE8-0D66-DB4E-29A0-C8D780F95105}"/>
              </a:ext>
            </a:extLst>
          </p:cNvPr>
          <p:cNvSpPr txBox="1"/>
          <p:nvPr/>
        </p:nvSpPr>
        <p:spPr>
          <a:xfrm>
            <a:off x="0" y="6488668"/>
            <a:ext cx="8296507" cy="369332"/>
          </a:xfrm>
          <a:prstGeom prst="rect">
            <a:avLst/>
          </a:prstGeom>
          <a:noFill/>
        </p:spPr>
        <p:txBody>
          <a:bodyPr wrap="square" rtlCol="0">
            <a:spAutoFit/>
          </a:bodyPr>
          <a:lstStyle/>
          <a:p>
            <a:r>
              <a:rPr lang="en-US" dirty="0"/>
              <a:t>https://</a:t>
            </a:r>
            <a:r>
              <a:rPr lang="en-US" dirty="0" err="1"/>
              <a:t>www.r-bloggers.com</a:t>
            </a:r>
            <a:r>
              <a:rPr lang="en-US" dirty="0"/>
              <a:t>/2016/06/what-is-reproducible-research/</a:t>
            </a:r>
          </a:p>
        </p:txBody>
      </p:sp>
    </p:spTree>
    <p:extLst>
      <p:ext uri="{BB962C8B-B14F-4D97-AF65-F5344CB8AC3E}">
        <p14:creationId xmlns:p14="http://schemas.microsoft.com/office/powerpoint/2010/main" val="260418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1630053"/>
            <a:ext cx="6449902" cy="2878137"/>
          </a:xfrm>
        </p:spPr>
        <p:txBody>
          <a:bodyPr>
            <a:noAutofit/>
          </a:bodyPr>
          <a:lstStyle/>
          <a:p>
            <a:pPr marL="0" indent="0">
              <a:buNone/>
            </a:pPr>
            <a:r>
              <a:rPr lang="en-US" sz="2800" dirty="0"/>
              <a:t>“Can we redo the analysis with this month’s data?”</a:t>
            </a:r>
            <a:endParaRPr lang="is-IS" sz="2800" dirty="0"/>
          </a:p>
          <a:p>
            <a:pPr marL="0" indent="0">
              <a:buNone/>
            </a:pPr>
            <a:endParaRPr lang="is-IS" sz="2800" dirty="0"/>
          </a:p>
          <a:p>
            <a:pPr marL="0" indent="0">
              <a:buNone/>
            </a:pPr>
            <a:r>
              <a:rPr lang="is-IS" sz="2800" dirty="0"/>
              <a:t>“Why do the data in Table 1 not seem to agree with Figure 2?”</a:t>
            </a:r>
          </a:p>
          <a:p>
            <a:pPr marL="0" indent="0">
              <a:buNone/>
            </a:pPr>
            <a:endParaRPr lang="is-IS" sz="2800" dirty="0"/>
          </a:p>
          <a:p>
            <a:pPr marL="0" indent="0">
              <a:buNone/>
            </a:pPr>
            <a:r>
              <a:rPr lang="is-IS" sz="2800" dirty="0"/>
              <a:t>“Why did I decide to omit these six samples from my analysis?”</a:t>
            </a:r>
            <a:endParaRPr lang="en-US" sz="2800" dirty="0"/>
          </a:p>
        </p:txBody>
      </p:sp>
      <p:sp>
        <p:nvSpPr>
          <p:cNvPr id="6" name="Title 1"/>
          <p:cNvSpPr txBox="1">
            <a:spLocks/>
          </p:cNvSpPr>
          <p:nvPr/>
        </p:nvSpPr>
        <p:spPr>
          <a:xfrm>
            <a:off x="1024128" y="5425464"/>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{476843CF-5C3C-BA40-A99B-7BEDA83590AC}tf10001061</Template>
  <TotalTime>22789</TotalTime>
  <Words>2997</Words>
  <Application>Microsoft Macintosh PowerPoint</Application>
  <PresentationFormat>Widescreen</PresentationFormat>
  <Paragraphs>260</Paragraphs>
  <Slides>35</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Arial,Sans-Serif</vt:lpstr>
      <vt:lpstr>Arial</vt:lpstr>
      <vt:lpstr>Arial Narrow</vt:lpstr>
      <vt:lpstr>Calibri</vt:lpstr>
      <vt:lpstr>Courier</vt:lpstr>
      <vt:lpstr>open sans</vt:lpstr>
      <vt:lpstr>Segoe UI</vt:lpstr>
      <vt:lpstr>Tw Cen MT</vt:lpstr>
      <vt:lpstr>Tw Cen MT Condensed</vt:lpstr>
      <vt:lpstr>Wingdings</vt:lpstr>
      <vt:lpstr>Wingdings 3</vt:lpstr>
      <vt:lpstr>Integral</vt:lpstr>
      <vt:lpstr>Data Analysis Basics</vt:lpstr>
      <vt:lpstr>PowerPoint Presentation</vt:lpstr>
      <vt:lpstr>Why should we care about reproducibility?</vt:lpstr>
      <vt:lpstr>PowerPoint Presentation</vt:lpstr>
      <vt:lpstr>PowerPoint Presentation</vt:lpstr>
      <vt:lpstr>PowerPoint Presentation</vt:lpstr>
      <vt:lpstr>PowerPoint Presentation</vt:lpstr>
      <vt:lpstr>Reproducibility can be achieved when the following criteria are met</vt:lpstr>
      <vt:lpstr>PowerPoint Presentation</vt:lpstr>
      <vt:lpstr>Principles of TIDY Data</vt:lpstr>
      <vt:lpstr>Tidy Data Summarized</vt:lpstr>
      <vt:lpstr>Consider a single data set with 4 variables</vt:lpstr>
      <vt:lpstr>Representation 1</vt:lpstr>
      <vt:lpstr>Representation 2</vt:lpstr>
      <vt:lpstr>Representation 3 is Tidy</vt:lpstr>
      <vt:lpstr>Why keep things tidy?</vt:lpstr>
      <vt:lpstr>Tidy Data Summarized</vt:lpstr>
      <vt:lpstr>Requesting Data</vt:lpstr>
      <vt:lpstr>Apply the Tidy Data Framework When Requesting Data</vt:lpstr>
      <vt:lpstr>PowerPoint Presentation</vt:lpstr>
      <vt:lpstr>Operational Data Requests</vt:lpstr>
      <vt:lpstr>Research Requests Under Blanket IRB</vt:lpstr>
      <vt:lpstr>Other Research Requests</vt:lpstr>
      <vt:lpstr>Tips for Generating Your Own Data</vt:lpstr>
      <vt:lpstr>Building your own data set</vt:lpstr>
      <vt:lpstr>Naming Variables</vt:lpstr>
      <vt:lpstr>Respect Data Types When Creating Variables</vt:lpstr>
      <vt:lpstr>Consistency is Critical for Analyzing Categorical Variables</vt:lpstr>
      <vt:lpstr>Use Standard Formats for Dates and Times</vt:lpstr>
      <vt:lpstr>R Course Introduction</vt:lpstr>
      <vt:lpstr>Course Goals and Objectives</vt:lpstr>
      <vt:lpstr>Sessions</vt:lpstr>
      <vt:lpstr>Tips for learning </vt:lpstr>
      <vt:lpstr>Onward!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Basics</dc:title>
  <dc:creator>Patrick C Mathias</dc:creator>
  <cp:lastModifiedBy>Patrick C Mathias</cp:lastModifiedBy>
  <cp:revision>12</cp:revision>
  <dcterms:created xsi:type="dcterms:W3CDTF">2022-06-28T07:45:18Z</dcterms:created>
  <dcterms:modified xsi:type="dcterms:W3CDTF">2023-07-03T04:42:33Z</dcterms:modified>
</cp:coreProperties>
</file>